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327" r:id="rId5"/>
    <p:sldId id="259" r:id="rId6"/>
    <p:sldId id="260" r:id="rId7"/>
    <p:sldId id="261" r:id="rId8"/>
    <p:sldId id="262" r:id="rId9"/>
    <p:sldId id="321" r:id="rId10"/>
    <p:sldId id="265" r:id="rId11"/>
    <p:sldId id="266" r:id="rId12"/>
    <p:sldId id="267" r:id="rId13"/>
    <p:sldId id="322" r:id="rId14"/>
    <p:sldId id="269" r:id="rId15"/>
    <p:sldId id="270" r:id="rId16"/>
    <p:sldId id="328" r:id="rId17"/>
    <p:sldId id="272" r:id="rId18"/>
    <p:sldId id="274" r:id="rId19"/>
    <p:sldId id="275" r:id="rId20"/>
    <p:sldId id="278" r:id="rId21"/>
    <p:sldId id="279" r:id="rId22"/>
    <p:sldId id="280" r:id="rId23"/>
    <p:sldId id="281" r:id="rId24"/>
    <p:sldId id="329" r:id="rId25"/>
    <p:sldId id="282" r:id="rId26"/>
    <p:sldId id="285" r:id="rId27"/>
    <p:sldId id="286" r:id="rId28"/>
    <p:sldId id="287" r:id="rId29"/>
    <p:sldId id="288" r:id="rId30"/>
    <p:sldId id="290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5" r:id="rId42"/>
    <p:sldId id="306" r:id="rId43"/>
    <p:sldId id="307" r:id="rId44"/>
    <p:sldId id="308" r:id="rId45"/>
    <p:sldId id="309" r:id="rId46"/>
    <p:sldId id="310" r:id="rId47"/>
    <p:sldId id="312" r:id="rId48"/>
    <p:sldId id="313" r:id="rId49"/>
    <p:sldId id="315" r:id="rId50"/>
    <p:sldId id="316" r:id="rId51"/>
    <p:sldId id="317" r:id="rId52"/>
    <p:sldId id="319" r:id="rId53"/>
    <p:sldId id="320" r:id="rId5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0" autoAdjust="0"/>
    <p:restoredTop sz="94660"/>
  </p:normalViewPr>
  <p:slideViewPr>
    <p:cSldViewPr snapToGrid="0">
      <p:cViewPr varScale="1">
        <p:scale>
          <a:sx n="56" d="100"/>
          <a:sy n="56" d="100"/>
        </p:scale>
        <p:origin x="24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E3204-DCE4-4FD1-96AA-73C46CB78857}" type="datetimeFigureOut">
              <a:rPr lang="de-DE" smtClean="0"/>
              <a:t>31.07.2024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F3626-49FC-4CCF-A9E7-7057E65B8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5918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3626-49FC-4CCF-A9E7-7057E65B828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56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90586-CFAD-1873-7095-6E50D26E7F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570E47-4426-DB1A-EE7D-BEBE52A23F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4BA8EB-5DEC-EC9E-2055-3664352D79D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7579F1-81A4-429E-A762-73C108ECDC49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C2019A-ABCB-AE48-620A-D8BDBFAB6B4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E7B657-E45C-522D-D9D3-5E3103A14E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1651C4-1696-468E-84A6-373373C5869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54311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5A199B-EDB9-225D-5C0B-20399B3C64E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861FFF9-8468-6CAC-5D25-3A8EFEA722A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C762E8-CB20-240A-CB79-275D2915176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8A7385-580B-4367-80A0-FF5169965C9E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338B8E-B0E8-9BA1-B1E8-B67DE30C9C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72AB97-027B-766B-E072-1F6B4B0DC1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0E7EFA0-AD24-4127-8F10-E2A48BD7FAE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540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21E31D0-F532-2FAA-120E-A9F7C788E0F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46C8E76-AD84-A557-CCC8-8313C159AB1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43B86B-3234-9AA7-1650-A6F85FC1E3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51A095-AA19-422C-BFB0-3B49F8382D6E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34B6EA-B35C-3B99-2BCA-0D61805AEF8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F01B41-95F5-7211-29D7-825CFB7C393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D703DF-4EE0-49DC-B7FE-B9B0C9915D2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156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5A944-A374-4DAF-B174-ED2A277743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76C788-45DB-BE6B-B958-85DB56C4B85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FF9147-81B7-9BCF-9590-36A8DCC994A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103941-2C9C-4F40-8FF4-DA28BDFE3D14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DDE892-B98A-F458-3DD4-53A853C5E19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A7B77-A4C7-DEBC-B3E3-37336FB2000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8A8B04-6A18-460B-9CC6-BC85B21B86B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5843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630724-4CA4-1B44-DC2F-7832E7084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0FC5F4-A457-F97A-7320-14A1C832E8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76767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4493CB-D4EB-82A0-B072-CDEC83CCF01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37ABB4-3AD5-4570-A1C8-C6435E31C638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37F5A0-C817-EF3A-6DA2-2495B204D13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533F91-F419-BEFA-5C9D-D5EFF1E824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777304-4448-4F43-A004-90315DE1FFD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18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AA9E4-ABA9-5DE7-CDB9-EE85075117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41A6F5-F87E-FE27-2440-14AFE9E5039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A83AE5-F71E-1208-89F8-FD848413C90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9407C1-CD16-21C3-E33D-7A856253607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20471F-8F84-4CF8-B3AC-2CAE6C36D47B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CA2796-3BEE-62E2-5175-C7D2B7465E0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A37D86-11E7-10D9-7159-A5D553F5B3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D780610-B829-4C02-84CE-CB99C6C014E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063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182AE-0615-B21D-3A08-A0E5CD2FC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065CCE-8BE4-341A-DDF7-FBAEF4D711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02381E-9B56-EB4C-773E-44877543D97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C4591ED-862A-6C3B-7C81-89F521FD362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17C4104-0592-A59C-2EBD-B5D3B9C8915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C6979AB-C85A-167F-0400-1483587E6E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7EDF1B-6BE2-4CE9-8CD1-54D79D13208C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4E481DA-0EDC-7FA4-6993-5FFFD1DB684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1A5BA6A-9DBD-7DC6-7100-BEC51561630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BE9F7C-A8A4-4483-AECB-78536657AFA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8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0D20B-1842-4ABC-548A-05019DBE5B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910962C-75F6-72ED-02F6-B1D38DB8B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CE7C93-D33F-418A-85C0-D6A64A31BCE7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DDFED-1991-8790-9A46-C7A9804387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1A810F-0DA6-120B-1560-FA18FE80F65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6A0EE2-289A-48B5-82B8-15C0DC07A16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92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5BF9737-C4D4-19D3-5735-7431590607A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11C211-6F2E-4E14-ADEA-83EA3D87A0C5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900130-42BF-6098-DA45-E8CD758F9C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691AB5-DCD6-EFCA-05D7-705A1A07F6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BF0871-A65B-46FF-A21D-AD2B8CA5A9F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09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1DD6A-7DC1-F7DB-F39B-63EEFB0D98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7A2AAC-D479-B9E4-5D9F-7FEA9439F9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8268F9-AB44-9DE7-0F41-EBCC4E1B3DA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FA3C1B-9104-B8DA-230F-B67E9E0A1E5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317E1F-36B8-470F-ADA8-F0DF06BFE161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67476A-6E00-C0AD-7954-314392BBA8C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99C480-A7A6-1559-F05F-67EB40728A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826D27-C2AC-4F6D-AABC-B78D72372BD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28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6AB555-F3BE-EE91-D4D3-D8BB3C541D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ADFD4F1-3736-04FF-9F09-52814CE9D6A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8FEFD4-640F-D9D3-164D-D343F14D64B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11FE4F-C187-5DC0-863C-0FEAD1114A7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830D24-0713-4DCE-8A5D-A8F29A3B94BE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893753-F0A5-991E-B66A-741072B51DB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2C1FBC-6F38-1958-232A-C4F1A5F14BA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4B4E8C-E7DC-4DCF-AA41-2E076C5F9B5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888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4B35F72-66E1-158D-BEE8-74825C0C3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3AA028-45B7-AB5C-5818-34AF26C6DD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10DBC9-E55F-D41C-1E4B-ED955B34CCA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D2497F06-0ECC-46BA-AC45-4A94C91F1EEF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781-5FFF-9F87-BFBC-E0AC780F99A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39EDB3-B62A-B2BD-EB33-63E9A0F6D6C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AB06F994-8AB7-4B1C-8EB5-C0A94234276E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Aptos Display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Apto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Apto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Apto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3" Type="http://schemas.openxmlformats.org/officeDocument/2006/relationships/image" Target="../media/image49.png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17.xml"/><Relationship Id="rId7" Type="http://schemas.openxmlformats.org/officeDocument/2006/relationships/image" Target="../media/image60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4.png"/><Relationship Id="rId5" Type="http://schemas.openxmlformats.org/officeDocument/2006/relationships/tags" Target="../tags/tag19.xml"/><Relationship Id="rId10" Type="http://schemas.openxmlformats.org/officeDocument/2006/relationships/image" Target="../media/image63.png"/><Relationship Id="rId4" Type="http://schemas.openxmlformats.org/officeDocument/2006/relationships/tags" Target="../tags/tag18.xml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6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9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76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sv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10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9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76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svg"/><Relationship Id="rId3" Type="http://schemas.openxmlformats.org/officeDocument/2006/relationships/image" Target="../media/image112.svg"/><Relationship Id="rId7" Type="http://schemas.openxmlformats.org/officeDocument/2006/relationships/image" Target="../media/image116.sv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svg"/><Relationship Id="rId5" Type="http://schemas.openxmlformats.org/officeDocument/2006/relationships/image" Target="../media/image114.sv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tags" Target="../tags/tag31.xml"/><Relationship Id="rId7" Type="http://schemas.openxmlformats.org/officeDocument/2006/relationships/image" Target="../media/image125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8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32.sv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svg"/><Relationship Id="rId3" Type="http://schemas.openxmlformats.org/officeDocument/2006/relationships/image" Target="../media/image136.svg"/><Relationship Id="rId7" Type="http://schemas.openxmlformats.org/officeDocument/2006/relationships/image" Target="../media/image140.sv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svg"/><Relationship Id="rId5" Type="http://schemas.openxmlformats.org/officeDocument/2006/relationships/image" Target="../media/image138.sv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tags" Target="../tags/tag38.xml"/><Relationship Id="rId7" Type="http://schemas.openxmlformats.org/officeDocument/2006/relationships/image" Target="../media/image151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3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tags" Target="../tags/tag41.xml"/><Relationship Id="rId7" Type="http://schemas.openxmlformats.org/officeDocument/2006/relationships/image" Target="../media/image155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54.png"/><Relationship Id="rId11" Type="http://schemas.openxmlformats.org/officeDocument/2006/relationships/image" Target="../media/image159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58.png"/><Relationship Id="rId4" Type="http://schemas.openxmlformats.org/officeDocument/2006/relationships/tags" Target="../tags/tag42.xml"/><Relationship Id="rId9" Type="http://schemas.openxmlformats.org/officeDocument/2006/relationships/image" Target="../media/image1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sv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svg"/><Relationship Id="rId7" Type="http://schemas.openxmlformats.org/officeDocument/2006/relationships/image" Target="../media/image167.sv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svg"/><Relationship Id="rId4" Type="http://schemas.openxmlformats.org/officeDocument/2006/relationships/image" Target="../media/image164.png"/><Relationship Id="rId9" Type="http://schemas.openxmlformats.org/officeDocument/2006/relationships/image" Target="../media/image16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2.sv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sv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176.sv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0" Type="http://schemas.openxmlformats.org/officeDocument/2006/relationships/image" Target="../media/image180.svg"/><Relationship Id="rId4" Type="http://schemas.openxmlformats.org/officeDocument/2006/relationships/image" Target="../media/image174.svg"/><Relationship Id="rId9" Type="http://schemas.openxmlformats.org/officeDocument/2006/relationships/image" Target="../media/image1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sv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tags" Target="../tags/tag48.xml"/><Relationship Id="rId7" Type="http://schemas.openxmlformats.org/officeDocument/2006/relationships/image" Target="../media/image186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5" Type="http://schemas.openxmlformats.org/officeDocument/2006/relationships/image" Target="../media/image189.svg"/><Relationship Id="rId4" Type="http://schemas.openxmlformats.org/officeDocument/2006/relationships/image" Target="../media/image18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svg"/><Relationship Id="rId3" Type="http://schemas.openxmlformats.org/officeDocument/2006/relationships/image" Target="../media/image190.png"/><Relationship Id="rId7" Type="http://schemas.openxmlformats.org/officeDocument/2006/relationships/image" Target="../media/image194.svg"/><Relationship Id="rId12" Type="http://schemas.openxmlformats.org/officeDocument/2006/relationships/image" Target="../media/image199.png"/><Relationship Id="rId17" Type="http://schemas.openxmlformats.org/officeDocument/2006/relationships/image" Target="../media/image204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3.png"/><Relationship Id="rId1" Type="http://schemas.openxmlformats.org/officeDocument/2006/relationships/tags" Target="../tags/tag50.xml"/><Relationship Id="rId6" Type="http://schemas.openxmlformats.org/officeDocument/2006/relationships/image" Target="../media/image193.png"/><Relationship Id="rId11" Type="http://schemas.openxmlformats.org/officeDocument/2006/relationships/image" Target="../media/image198.svg"/><Relationship Id="rId5" Type="http://schemas.openxmlformats.org/officeDocument/2006/relationships/image" Target="../media/image192.svg"/><Relationship Id="rId15" Type="http://schemas.openxmlformats.org/officeDocument/2006/relationships/image" Target="../media/image202.sv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svg"/><Relationship Id="rId14" Type="http://schemas.openxmlformats.org/officeDocument/2006/relationships/image" Target="../media/image20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svg"/><Relationship Id="rId3" Type="http://schemas.openxmlformats.org/officeDocument/2006/relationships/image" Target="../media/image205.png"/><Relationship Id="rId7" Type="http://schemas.openxmlformats.org/officeDocument/2006/relationships/image" Target="../media/image208.svg"/><Relationship Id="rId12" Type="http://schemas.openxmlformats.org/officeDocument/2006/relationships/image" Target="../media/image213.png"/><Relationship Id="rId17" Type="http://schemas.openxmlformats.org/officeDocument/2006/relationships/image" Target="../media/image218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7.png"/><Relationship Id="rId1" Type="http://schemas.openxmlformats.org/officeDocument/2006/relationships/tags" Target="../tags/tag51.xml"/><Relationship Id="rId6" Type="http://schemas.openxmlformats.org/officeDocument/2006/relationships/image" Target="../media/image193.png"/><Relationship Id="rId11" Type="http://schemas.openxmlformats.org/officeDocument/2006/relationships/image" Target="../media/image212.svg"/><Relationship Id="rId5" Type="http://schemas.openxmlformats.org/officeDocument/2006/relationships/image" Target="../media/image207.svg"/><Relationship Id="rId15" Type="http://schemas.openxmlformats.org/officeDocument/2006/relationships/image" Target="../media/image216.svg"/><Relationship Id="rId10" Type="http://schemas.openxmlformats.org/officeDocument/2006/relationships/image" Target="../media/image211.png"/><Relationship Id="rId4" Type="http://schemas.openxmlformats.org/officeDocument/2006/relationships/image" Target="../media/image206.png"/><Relationship Id="rId9" Type="http://schemas.openxmlformats.org/officeDocument/2006/relationships/image" Target="../media/image210.svg"/><Relationship Id="rId14" Type="http://schemas.openxmlformats.org/officeDocument/2006/relationships/image" Target="../media/image21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tags" Target="../tags/tag54.xml"/><Relationship Id="rId7" Type="http://schemas.openxmlformats.org/officeDocument/2006/relationships/image" Target="../media/image220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21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image" Target="../media/image2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7" Type="http://schemas.openxmlformats.org/officeDocument/2006/relationships/image" Target="../media/image228.sv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svg"/><Relationship Id="rId4" Type="http://schemas.openxmlformats.org/officeDocument/2006/relationships/image" Target="../media/image2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svg"/><Relationship Id="rId7" Type="http://schemas.openxmlformats.org/officeDocument/2006/relationships/image" Target="../media/image234.sv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svg"/><Relationship Id="rId4" Type="http://schemas.openxmlformats.org/officeDocument/2006/relationships/image" Target="../media/image2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svg"/><Relationship Id="rId7" Type="http://schemas.openxmlformats.org/officeDocument/2006/relationships/image" Target="../media/image238.sv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svg"/><Relationship Id="rId4" Type="http://schemas.openxmlformats.org/officeDocument/2006/relationships/image" Target="../media/image2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sv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2.svg"/><Relationship Id="rId4" Type="http://schemas.openxmlformats.org/officeDocument/2006/relationships/image" Target="../media/image2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tags" Target="../tags/tag5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svg"/><Relationship Id="rId7" Type="http://schemas.openxmlformats.org/officeDocument/2006/relationships/image" Target="../media/image248.sv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svg"/><Relationship Id="rId4" Type="http://schemas.openxmlformats.org/officeDocument/2006/relationships/image" Target="../media/image245.png"/><Relationship Id="rId9" Type="http://schemas.openxmlformats.org/officeDocument/2006/relationships/image" Target="../media/image250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svg"/><Relationship Id="rId7" Type="http://schemas.openxmlformats.org/officeDocument/2006/relationships/image" Target="../media/image256.sv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svg"/><Relationship Id="rId4" Type="http://schemas.openxmlformats.org/officeDocument/2006/relationships/image" Target="../media/image2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sv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1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sv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tags" Target="../tags/tag10.xml"/><Relationship Id="rId7" Type="http://schemas.openxmlformats.org/officeDocument/2006/relationships/image" Target="../media/image2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sv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tags" Target="../tags/tag13.xml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80678B-890D-204E-0437-0C592733508C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sz="5400" dirty="0"/>
              <a:t>Development of a Diagonal Isometric Tensor Network Algorithm</a:t>
            </a:r>
            <a:endParaRPr lang="de-DE" sz="5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5439CB-D9EA-E445-CA34-A7CB512A93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Masters </a:t>
            </a:r>
            <a:r>
              <a:rPr lang="de-DE" dirty="0" err="1"/>
              <a:t>thesis</a:t>
            </a:r>
            <a:endParaRPr lang="de-DE" dirty="0"/>
          </a:p>
          <a:p>
            <a:pPr lvl="0"/>
            <a:r>
              <a:rPr lang="de-DE" dirty="0"/>
              <a:t>Benjamin </a:t>
            </a:r>
            <a:r>
              <a:rPr lang="de-DE" dirty="0" err="1"/>
              <a:t>Sappler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2858640-A8CA-7984-AFDE-B1AE53F24EC8}"/>
              </a:ext>
            </a:extLst>
          </p:cNvPr>
          <p:cNvSpPr txBox="1"/>
          <p:nvPr/>
        </p:nvSpPr>
        <p:spPr>
          <a:xfrm>
            <a:off x="180304" y="6014433"/>
            <a:ext cx="4735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Supervisor: Frank Pollmann</a:t>
            </a:r>
          </a:p>
          <a:p>
            <a:r>
              <a:rPr lang="de-DE" dirty="0"/>
              <a:t>Second </a:t>
            </a:r>
            <a:r>
              <a:rPr lang="de-DE" dirty="0" err="1"/>
              <a:t>corrector</a:t>
            </a:r>
            <a:r>
              <a:rPr lang="de-DE" dirty="0"/>
              <a:t>: Michael </a:t>
            </a:r>
            <a:r>
              <a:rPr lang="de-DE" dirty="0" err="1"/>
              <a:t>Knap</a:t>
            </a:r>
            <a:endParaRPr lang="de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5CC0FF2-9BDA-7E29-DEB4-614674689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1781" y="2309813"/>
            <a:ext cx="6548438" cy="2238375"/>
          </a:xfr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F6981F65-DDB4-D3E9-1870-BDBF3E50B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/>
          <a:lstStyle/>
          <a:p>
            <a:r>
              <a:rPr lang="de-DE" dirty="0" err="1"/>
              <a:t>Isometric</a:t>
            </a:r>
            <a:r>
              <a:rPr lang="de-DE" dirty="0"/>
              <a:t> Tensors</a:t>
            </a:r>
          </a:p>
        </p:txBody>
      </p:sp>
    </p:spTree>
    <p:extLst>
      <p:ext uri="{BB962C8B-B14F-4D97-AF65-F5344CB8AC3E}">
        <p14:creationId xmlns:p14="http://schemas.microsoft.com/office/powerpoint/2010/main" val="1428855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7150C-4A42-BE1B-06E7-5FF3D7C1B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Canonical</a:t>
            </a:r>
            <a:r>
              <a:rPr lang="de-DE" dirty="0"/>
              <a:t> Form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D56FB45-A3B4-47E5-6009-6C1657994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6928" y="1804278"/>
            <a:ext cx="8018145" cy="1730692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5A84D1-C9F4-8288-2BCD-5F2939336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7395" y="3925630"/>
            <a:ext cx="3527107" cy="2760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2E8CB69D-5E84-3B8C-83F7-691A277BB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60850" y="3925630"/>
            <a:ext cx="3373755" cy="27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6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1826D-43AB-B308-E29A-77DD5D68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Expectation</a:t>
            </a:r>
            <a:r>
              <a:rPr lang="de-DE" dirty="0"/>
              <a:t> Values</a:t>
            </a:r>
          </a:p>
        </p:txBody>
      </p:sp>
      <p:pic>
        <p:nvPicPr>
          <p:cNvPr id="11" name="Grafik 10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braket{\Psi|\hat{O}_n|\Psi} =&#10;\end{equation*}&#10;\end{document}" title="IguanaTex Bitmap Display">
            <a:extLst>
              <a:ext uri="{FF2B5EF4-FFF2-40B4-BE49-F238E27FC236}">
                <a16:creationId xmlns:a16="http://schemas.microsoft.com/office/drawing/2014/main" id="{E5D64124-0D85-72F1-D1E0-DF60E7607B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94" y="2078298"/>
            <a:ext cx="1804144" cy="4265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9388F9A-AE53-7FC5-9C9A-44240C859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8313" y="3148013"/>
            <a:ext cx="8715375" cy="300037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AC37413-CE5C-22D7-FCA4-84E5AB177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8781" y="3148013"/>
            <a:ext cx="8834438" cy="300037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2932D68-2942-8B52-711E-D99F546673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38313" y="3148013"/>
            <a:ext cx="8715375" cy="300037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E2E2F2-481F-0767-4138-8B375E4F41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38313" y="3148013"/>
            <a:ext cx="8715375" cy="300037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580761B-F26E-E79E-1073-18B09537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38313" y="3148013"/>
            <a:ext cx="87153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1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F5702-FD71-3E9F-0918-7BAC050A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Evolving</a:t>
            </a:r>
            <a:r>
              <a:rPr lang="de-DE" dirty="0"/>
              <a:t> Block </a:t>
            </a:r>
            <a:r>
              <a:rPr lang="de-DE" dirty="0" err="1"/>
              <a:t>Decimation</a:t>
            </a:r>
            <a:r>
              <a:rPr lang="de-DE" dirty="0"/>
              <a:t> (TEBD)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2192E2-226B-80D0-B4DA-B96784C73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Schrödinger </a:t>
            </a:r>
            <a:r>
              <a:rPr lang="de-DE" dirty="0" err="1"/>
              <a:t>equation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Hamiltonian</a:t>
            </a:r>
            <a:endParaRPr lang="de-DE" dirty="0"/>
          </a:p>
          <a:p>
            <a:endParaRPr lang="de-DE" dirty="0"/>
          </a:p>
          <a:p>
            <a:r>
              <a:rPr lang="de-DE" dirty="0"/>
              <a:t>Suzuki-</a:t>
            </a:r>
            <a:r>
              <a:rPr lang="de-DE" dirty="0" err="1"/>
              <a:t>Trotter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r>
              <a:rPr lang="de-DE" dirty="0"/>
              <a:t>:</a:t>
            </a:r>
          </a:p>
        </p:txBody>
      </p:sp>
      <p:pic>
        <p:nvPicPr>
          <p:cNvPr id="4" name="Grafik 3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ket{\Psi(\Delta t)} = \hat{U}\left(\Delta t\right) \ket{\Psi} = e^{-i\Delta t\hat{H}} \ket{\Psi}&#10;\end{equation*}&#10;\end{document}" title="IguanaTex Bitmap Display">
            <a:extLst>
              <a:ext uri="{FF2B5EF4-FFF2-40B4-BE49-F238E27FC236}">
                <a16:creationId xmlns:a16="http://schemas.microsoft.com/office/drawing/2014/main" id="{25C571F9-4B52-01B0-A6EC-8CF662294FC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59" y="1825627"/>
            <a:ext cx="5348267" cy="471467"/>
          </a:xfrm>
          <a:prstGeom prst="rect">
            <a:avLst/>
          </a:prstGeom>
        </p:spPr>
      </p:pic>
      <p:pic>
        <p:nvPicPr>
          <p:cNvPr id="5" name="Grafik 4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H} = \sum_{j \text{ even}}\hat{h}^{[j, j+1]} + \sum_{j \text{ odd}}\hat{h}^{[j, j+1]} \eqqcolon \hat{H}_\text{even} + \hat{H}_\text{odd}&#10;\end{equation*}&#10;\end{document}" title="IguanaTex Bitmap Display">
            <a:extLst>
              <a:ext uri="{FF2B5EF4-FFF2-40B4-BE49-F238E27FC236}">
                <a16:creationId xmlns:a16="http://schemas.microsoft.com/office/drawing/2014/main" id="{D6AB4F6D-28DA-7D3A-7B2A-AAC3D73830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984" y="2851941"/>
            <a:ext cx="7528533" cy="817067"/>
          </a:xfrm>
          <a:prstGeom prst="rect">
            <a:avLst/>
          </a:prstGeom>
        </p:spPr>
      </p:pic>
      <p:pic>
        <p:nvPicPr>
          <p:cNvPr id="10" name="Grafik 9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U}(\Delta t) = e^{-i\Delta t\left(\hat{H}_\text{even} + \hat{H}_\text{odd}\right)} = e^{-i\Delta t\hat{H}_\text{even}}e^{-i\Delta t\hat{H}_\text{odd}} + \mathcal{O}\left(\Delta t^2\right)&#10;\end{equation*}&#10;\end{document}" title="IguanaTex Bitmap Display">
            <a:extLst>
              <a:ext uri="{FF2B5EF4-FFF2-40B4-BE49-F238E27FC236}">
                <a16:creationId xmlns:a16="http://schemas.microsoft.com/office/drawing/2014/main" id="{3715E4D7-D31F-6155-1EB9-5AE7FBDA75A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09" y="4524938"/>
            <a:ext cx="9283130" cy="517716"/>
          </a:xfrm>
          <a:prstGeom prst="rect">
            <a:avLst/>
          </a:prstGeom>
        </p:spPr>
      </p:pic>
      <p:pic>
        <p:nvPicPr>
          <p:cNvPr id="22" name="Grafik 21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e^{-i\Delta t\hat{H}_\text{even}} = \prod_{j \text{ even}} e^{-i\Delta t \hat{h}^{[j, j+1]}} = \prod_{j \text{ even}} \hat{U}^{[j,j+1]}(\Delta t)&#10;\end{equation*}&#10;\end{document}" title="IguanaTex Bitmap Display">
            <a:extLst>
              <a:ext uri="{FF2B5EF4-FFF2-40B4-BE49-F238E27FC236}">
                <a16:creationId xmlns:a16="http://schemas.microsoft.com/office/drawing/2014/main" id="{B74AAC88-D7FA-52E2-13CC-6084967EE1D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09" y="5787790"/>
            <a:ext cx="7747086" cy="858101"/>
          </a:xfrm>
          <a:prstGeom prst="rect">
            <a:avLst/>
          </a:prstGeom>
        </p:spPr>
      </p:pic>
      <p:pic>
        <p:nvPicPr>
          <p:cNvPr id="18" name="Grafik 17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U}(\Delta t) = e^{-i\Delta t\left(\hat{H}_\text{even} + \hat{H}_\text{odd}\right)} = \underbrace{e^{-i\Delta t\hat{H}_\text{even}}e^{-i\Delta t\hat{H}_\text{odd}}}_{\hat{U}^\text{TEBD1}(\Delta t)} \hspace{0.5pt} + \hspace{2pt}\mathcal{O}\left(\Delta t^2\right)&#10;\end{equation*}&#10;\end{document}" title="IguanaTex Bitmap Display">
            <a:extLst>
              <a:ext uri="{FF2B5EF4-FFF2-40B4-BE49-F238E27FC236}">
                <a16:creationId xmlns:a16="http://schemas.microsoft.com/office/drawing/2014/main" id="{E731A160-0DC7-294C-AF3B-AC64F57DF1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10" y="4524938"/>
            <a:ext cx="9281639" cy="9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6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C97D5-D59C-404A-7EA1-971B9188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Evolving</a:t>
            </a:r>
            <a:r>
              <a:rPr lang="de-DE" dirty="0"/>
              <a:t> Block </a:t>
            </a:r>
            <a:r>
              <a:rPr lang="de-DE" dirty="0" err="1"/>
              <a:t>Decimation</a:t>
            </a:r>
            <a:r>
              <a:rPr lang="de-DE" dirty="0"/>
              <a:t> (TEBD)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7C6431F-3F4D-67FA-7DBC-446C78E39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8719" y="1866344"/>
            <a:ext cx="9834563" cy="3738563"/>
          </a:xfrm>
        </p:spPr>
      </p:pic>
    </p:spTree>
    <p:extLst>
      <p:ext uri="{BB962C8B-B14F-4D97-AF65-F5344CB8AC3E}">
        <p14:creationId xmlns:p14="http://schemas.microsoft.com/office/powerpoint/2010/main" val="926451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8E65A-15B7-A57C-688A-0E178CB5E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Evolving</a:t>
            </a:r>
            <a:r>
              <a:rPr lang="de-DE" dirty="0"/>
              <a:t> Block </a:t>
            </a:r>
            <a:r>
              <a:rPr lang="de-DE" dirty="0" err="1"/>
              <a:t>Decimation</a:t>
            </a:r>
            <a:r>
              <a:rPr lang="de-DE" dirty="0"/>
              <a:t> (TEBD)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4947CD-4D1B-7007-6941-A26FA9124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2579688"/>
            <a:ext cx="11144250" cy="27146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F6D44D7-853D-5072-0056-1E465250C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875" y="2579688"/>
            <a:ext cx="11144250" cy="27146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3924E11-7C98-7333-2EFE-C0DAA5A1A0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875" y="2579688"/>
            <a:ext cx="111442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9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5002-FDC6-1DD5-6103-AC114D33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90581-13F7-EBA8-E626-B3E755E56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Matrix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Product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States (MPS)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 err="1"/>
              <a:t>Isometric</a:t>
            </a:r>
            <a:r>
              <a:rPr lang="de-DE" dirty="0"/>
              <a:t> Tensor </a:t>
            </a:r>
            <a:r>
              <a:rPr lang="de-DE" dirty="0" err="1"/>
              <a:t>Product</a:t>
            </a:r>
            <a:r>
              <a:rPr lang="de-DE" dirty="0"/>
              <a:t> States (</a:t>
            </a:r>
            <a:r>
              <a:rPr lang="de-DE" dirty="0" err="1"/>
              <a:t>isoTPS</a:t>
            </a:r>
            <a:r>
              <a:rPr lang="de-DE" dirty="0"/>
              <a:t>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Alternative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canonical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form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FEDBDAF-644B-A1FD-01CA-5FFB88C6593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8760" y="1891919"/>
            <a:ext cx="4057650" cy="4229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53EC39C-F712-6700-6595-D0EA96178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6305" y="2726405"/>
            <a:ext cx="1551623" cy="16116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F58FCC0-08C4-EE1D-BC7D-A8E5BAAA236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2782" y="4235804"/>
            <a:ext cx="1767840" cy="18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99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7908C-2260-2BF8-C7BF-AFC0856F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Entangled</a:t>
            </a:r>
            <a:r>
              <a:rPr lang="de-DE" dirty="0"/>
              <a:t> Pair States (PEPS)</a:t>
            </a:r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Psi_{i_1,i_2,\cdots,i_N} \coloneqq \mathcal{C}\left(T^{[1],i_1}, T^{[2],i_2}, \dots, T^{[N],i_N}\right)&#10;\end{equation*}&#10;\end{document}" title="IguanaTex Bitmap Display">
            <a:extLst>
              <a:ext uri="{FF2B5EF4-FFF2-40B4-BE49-F238E27FC236}">
                <a16:creationId xmlns:a16="http://schemas.microsoft.com/office/drawing/2014/main" id="{F534D0F7-63B0-6E42-B543-308DB07DB8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3" y="5675229"/>
            <a:ext cx="6638933" cy="6378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0305551-768F-95E4-EFC8-E38D2BA46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1975" y="1638300"/>
            <a:ext cx="3448050" cy="3581400"/>
          </a:xfrm>
          <a:prstGeom prst="rect">
            <a:avLst/>
          </a:prstGeom>
        </p:spPr>
      </p:pic>
      <p:pic>
        <p:nvPicPr>
          <p:cNvPr id="4" name="Grafik 3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D&#10;\end{equation*}&#10;\end{document}" title="IguanaTex Bitmap Display">
            <a:extLst>
              <a:ext uri="{FF2B5EF4-FFF2-40B4-BE49-F238E27FC236}">
                <a16:creationId xmlns:a16="http://schemas.microsoft.com/office/drawing/2014/main" id="{9CEB82BF-0176-51CF-6BF4-B9309AFFBE0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94" y="2621102"/>
            <a:ext cx="273067" cy="241067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E9DE503-47A4-198F-89F7-1D3D02E09F25}"/>
              </a:ext>
            </a:extLst>
          </p:cNvPr>
          <p:cNvCxnSpPr/>
          <p:nvPr/>
        </p:nvCxnSpPr>
        <p:spPr>
          <a:xfrm>
            <a:off x="3301465" y="2829827"/>
            <a:ext cx="1179095" cy="216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13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DADBD-B115-71F1-534F-9766329A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Isometric</a:t>
            </a:r>
            <a:r>
              <a:rPr lang="de-DE" dirty="0"/>
              <a:t> Tensor </a:t>
            </a:r>
            <a:r>
              <a:rPr lang="de-DE" dirty="0" err="1"/>
              <a:t>Product</a:t>
            </a:r>
            <a:r>
              <a:rPr lang="de-DE" dirty="0"/>
              <a:t> State</a:t>
            </a:r>
          </a:p>
        </p:txBody>
      </p:sp>
      <p:pic>
        <p:nvPicPr>
          <p:cNvPr id="10" name="Inhaltsplatzhalter 6">
            <a:extLst>
              <a:ext uri="{FF2B5EF4-FFF2-40B4-BE49-F238E27FC236}">
                <a16:creationId xmlns:a16="http://schemas.microsoft.com/office/drawing/2014/main" id="{1E0AAC95-9D77-3934-F0D6-2E6D4656C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2051" y="1638300"/>
            <a:ext cx="3638550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D&#10;\end{equation*}&#10;\end{document}" title="IguanaTex Bitmap Display">
            <a:extLst>
              <a:ext uri="{FF2B5EF4-FFF2-40B4-BE49-F238E27FC236}">
                <a16:creationId xmlns:a16="http://schemas.microsoft.com/office/drawing/2014/main" id="{74A00A11-FCEB-10A1-B133-A1DAFBEB779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94" y="2621102"/>
            <a:ext cx="273067" cy="241067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09D2C11-7D5C-8777-9CD4-85E65A1101EA}"/>
              </a:ext>
            </a:extLst>
          </p:cNvPr>
          <p:cNvCxnSpPr/>
          <p:nvPr/>
        </p:nvCxnSpPr>
        <p:spPr>
          <a:xfrm>
            <a:off x="3301465" y="2829827"/>
            <a:ext cx="1179095" cy="216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14727BC-9B47-8CA8-EE02-95ABFADD65C2}"/>
              </a:ext>
            </a:extLst>
          </p:cNvPr>
          <p:cNvCxnSpPr/>
          <p:nvPr/>
        </p:nvCxnSpPr>
        <p:spPr>
          <a:xfrm flipH="1" flipV="1">
            <a:off x="7306733" y="4377267"/>
            <a:ext cx="1325034" cy="567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chi = f\cdot D&#10;\end{equation*}&#10;\end{document}" title="IguanaTex Bitmap Display">
            <a:extLst>
              <a:ext uri="{FF2B5EF4-FFF2-40B4-BE49-F238E27FC236}">
                <a16:creationId xmlns:a16="http://schemas.microsoft.com/office/drawing/2014/main" id="{40D4EE92-0596-A932-E2A7-D6ADCCEF0C5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050" y="4783466"/>
            <a:ext cx="1435733" cy="3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30C48-E227-605C-1BA3-9738F49D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Orthogonality</a:t>
            </a:r>
            <a:r>
              <a:rPr lang="de-DE" dirty="0"/>
              <a:t> Center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5C82E47-740A-2E47-FBA5-27C260321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750" y="2217286"/>
            <a:ext cx="7048500" cy="3452813"/>
          </a:xfrm>
        </p:spPr>
      </p:pic>
    </p:spTree>
    <p:extLst>
      <p:ext uri="{BB962C8B-B14F-4D97-AF65-F5344CB8AC3E}">
        <p14:creationId xmlns:p14="http://schemas.microsoft.com/office/powerpoint/2010/main" val="7694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DD5310-9C64-F258-8AA7-0A39B7AC08D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of</a:t>
            </a:r>
            <a:r>
              <a:rPr lang="de-DE" dirty="0"/>
              <a:t> QMB </a:t>
            </a:r>
            <a:r>
              <a:rPr lang="de-DE" dirty="0" err="1"/>
              <a:t>systems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5AC6AE-8122-DDA0-408C-574A3F99BA3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Fully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wavefunction</a:t>
            </a:r>
            <a:r>
              <a:rPr lang="de-DE" dirty="0"/>
              <a:t>:         </a:t>
            </a:r>
            <a:r>
              <a:rPr lang="de-DE" dirty="0" err="1"/>
              <a:t>parameters</a:t>
            </a:r>
            <a:r>
              <a:rPr lang="de-DE" dirty="0"/>
              <a:t>!</a:t>
            </a:r>
          </a:p>
          <a:p>
            <a:r>
              <a:rPr lang="de-DE" dirty="0" err="1"/>
              <a:t>Approximations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!</a:t>
            </a:r>
          </a:p>
          <a:p>
            <a:endParaRPr lang="de-DE" dirty="0"/>
          </a:p>
        </p:txBody>
      </p:sp>
      <p:pic>
        <p:nvPicPr>
          <p:cNvPr id="5" name="Grafik 4" descr="\documentclass{article}&#10;\usepackage{amsmath}&#10;\usepackage{mathtools}&#10;\usepackage{braket}&#10;\pagestyle{empty}&#10;\begin{document}&#10;\begin{equation*}&#10;\ket{\Psi} = \sum_{i_1,i_2,\dots,i_N=1}^{d}\Psi_{i_1,i_2,\dots,i_N} \ket{i_1} \otimes \ket{i_2} \otimes \cdots \otimes \ket{i_N} &#10;\end{equation*}&#10;\end{document}" title="IguanaTex Bitmap Display">
            <a:extLst>
              <a:ext uri="{FF2B5EF4-FFF2-40B4-BE49-F238E27FC236}">
                <a16:creationId xmlns:a16="http://schemas.microsoft.com/office/drawing/2014/main" id="{858F25CF-0CC9-009E-8A33-8FF87454E2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980" y="2125498"/>
            <a:ext cx="7666040" cy="1082182"/>
          </a:xfrm>
          <a:prstGeom prst="rect">
            <a:avLst/>
          </a:prstGeom>
        </p:spPr>
      </p:pic>
      <p:pic>
        <p:nvPicPr>
          <p:cNvPr id="11" name="Grafik 10" descr="\documentclass{article}&#10;\usepackage{amsmath}&#10;\usepackage{mathtools}&#10;\pagestyle{empty}&#10;\begin{document}&#10;\begin{equation*}&#10;d^N&#10;\end{equation*}&#10;\end{document}" title="IguanaTex Bitmap Display">
            <a:extLst>
              <a:ext uri="{FF2B5EF4-FFF2-40B4-BE49-F238E27FC236}">
                <a16:creationId xmlns:a16="http://schemas.microsoft.com/office/drawing/2014/main" id="{13C95CDB-0DD5-313E-AB4F-F0EA827DFE5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00" y="3905161"/>
            <a:ext cx="409600" cy="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81C63-647D-05E2-F4DA-F8975790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Orthogonality</a:t>
            </a:r>
            <a:r>
              <a:rPr lang="de-DE" dirty="0"/>
              <a:t> </a:t>
            </a:r>
            <a:r>
              <a:rPr lang="de-DE" dirty="0" err="1"/>
              <a:t>Hypersurface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C3582D3-8016-A9BF-D8E5-04A79AC12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900" y="1819902"/>
            <a:ext cx="769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22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D59F9-49E0-7F94-CDC7-59FE1181B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Moses-Move (MM)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C7883B-6E55-183F-139D-41C11CBD6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025" y="1821600"/>
            <a:ext cx="9505950" cy="4114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6F15A18-3802-00F1-7875-E9D421284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2550" y="1821600"/>
            <a:ext cx="9486900" cy="41148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3ECD3B2-1EDD-5A64-04F5-853EDC9D4B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2550" y="1821600"/>
            <a:ext cx="9486900" cy="41148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917072C-4943-E734-9B3F-2C94142B5A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52550" y="1821600"/>
            <a:ext cx="9486900" cy="4114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F1897BC-5C2B-E24F-A785-0C8F2B77C6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52550" y="1821600"/>
            <a:ext cx="9486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9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52E69-7594-7757-5F07-49FF9656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Moses-Move (MM) – </a:t>
            </a:r>
            <a:r>
              <a:rPr lang="de-DE" dirty="0" err="1"/>
              <a:t>Tripartite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108560-60C4-504A-E685-5C06D7663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8250" y="3001915"/>
            <a:ext cx="9715500" cy="1828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565478-A982-6D3E-3ECB-D8EB20516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8250" y="3001915"/>
            <a:ext cx="9715500" cy="18288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21FD54-CB2B-2405-856E-B66196BE21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8250" y="3001915"/>
            <a:ext cx="9715500" cy="18288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4A5F34F-8849-D0D8-62EC-E940D93AEC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38250" y="3001915"/>
            <a:ext cx="9715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9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219F0-C2E3-7074-3C33-312BCCBF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Algorithms</a:t>
            </a:r>
            <a:r>
              <a:rPr lang="de-DE" dirty="0"/>
              <a:t> on </a:t>
            </a:r>
            <a:r>
              <a:rPr lang="de-DE" dirty="0" err="1"/>
              <a:t>isoTPS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4189AD-B9FA-7C5A-1167-F032E6C26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TEBD:</a:t>
            </a:r>
          </a:p>
          <a:p>
            <a:endParaRPr lang="de-DE" dirty="0"/>
          </a:p>
          <a:p>
            <a:r>
              <a:rPr lang="de-DE" dirty="0"/>
              <a:t>DMRG:</a:t>
            </a:r>
          </a:p>
          <a:p>
            <a:pPr lvl="1"/>
            <a:r>
              <a:rPr lang="de-DE" dirty="0"/>
              <a:t>But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generalized</a:t>
            </a:r>
            <a:r>
              <a:rPr lang="de-DE" dirty="0"/>
              <a:t> </a:t>
            </a:r>
            <a:r>
              <a:rPr lang="de-DE" dirty="0" err="1"/>
              <a:t>eigenvalue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!</a:t>
            </a:r>
          </a:p>
        </p:txBody>
      </p:sp>
      <p:pic>
        <p:nvPicPr>
          <p:cNvPr id="6" name="Grafik 5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7)&#10;\end{equation*}&#10;\end{document}" title="IguanaTex Bitmap Display">
            <a:extLst>
              <a:ext uri="{FF2B5EF4-FFF2-40B4-BE49-F238E27FC236}">
                <a16:creationId xmlns:a16="http://schemas.microsoft.com/office/drawing/2014/main" id="{20151229-D081-C3B2-5BC7-AC176590F6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98" y="1849365"/>
            <a:ext cx="974933" cy="405333"/>
          </a:xfrm>
          <a:prstGeom prst="rect">
            <a:avLst/>
          </a:prstGeom>
        </p:spPr>
      </p:pic>
      <p:pic>
        <p:nvPicPr>
          <p:cNvPr id="11" name="Grafik 10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{12})&#10;\end{equation*}&#10;\end{document}" title="IguanaTex Bitmap Display">
            <a:extLst>
              <a:ext uri="{FF2B5EF4-FFF2-40B4-BE49-F238E27FC236}">
                <a16:creationId xmlns:a16="http://schemas.microsoft.com/office/drawing/2014/main" id="{6EBAEE95-F65A-8E3F-1A9D-F1666F19DEA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97" y="2867157"/>
            <a:ext cx="1120668" cy="40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8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5002-FDC6-1DD5-6103-AC114D33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90581-13F7-EBA8-E626-B3E755E56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Matrix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Product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States (MPS)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Isometric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Tensor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Product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States (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isoTPS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/>
              <a:t>Alternative </a:t>
            </a:r>
            <a:r>
              <a:rPr lang="de-DE" dirty="0" err="1"/>
              <a:t>canonical</a:t>
            </a:r>
            <a:r>
              <a:rPr lang="de-DE" dirty="0"/>
              <a:t> form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FEDBDAF-644B-A1FD-01CA-5FFB88C6593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8760" y="1891919"/>
            <a:ext cx="4057650" cy="4229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53EC39C-F712-6700-6595-D0EA96178D3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6305" y="2726405"/>
            <a:ext cx="1551623" cy="16116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F58FCC0-08C4-EE1D-BC7D-A8E5BAAA23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2782" y="4235804"/>
            <a:ext cx="1767840" cy="18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5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A96DD-D878-4C6A-CD85-6A2A2D69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</a:t>
            </a:r>
            <a:r>
              <a:rPr lang="de-DE" dirty="0" err="1"/>
              <a:t>canonical</a:t>
            </a:r>
            <a:r>
              <a:rPr lang="de-DE" dirty="0"/>
              <a:t> form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6DD823E-BEB5-10B8-9F5D-E5C49D22C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0" y="1690688"/>
            <a:ext cx="4343400" cy="4542473"/>
          </a:xfrm>
        </p:spPr>
      </p:pic>
      <p:pic>
        <p:nvPicPr>
          <p:cNvPr id="8" name="Grafik 7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D&#10;\end{equation*}&#10;\end{document}" title="IguanaTex Bitmap Display">
            <a:extLst>
              <a:ext uri="{FF2B5EF4-FFF2-40B4-BE49-F238E27FC236}">
                <a16:creationId xmlns:a16="http://schemas.microsoft.com/office/drawing/2014/main" id="{570CD0EC-5F45-5AFF-02CA-5E5FD4E67E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64" y="2925645"/>
            <a:ext cx="273067" cy="241067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D59095F-C7EB-F670-E158-32A1737959A2}"/>
              </a:ext>
            </a:extLst>
          </p:cNvPr>
          <p:cNvCxnSpPr>
            <a:cxnSpLocks/>
          </p:cNvCxnSpPr>
          <p:nvPr/>
        </p:nvCxnSpPr>
        <p:spPr>
          <a:xfrm>
            <a:off x="3349592" y="3166712"/>
            <a:ext cx="1049955" cy="687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C2BAE1F-65C0-50D0-1407-3FCA954B2890}"/>
              </a:ext>
            </a:extLst>
          </p:cNvPr>
          <p:cNvCxnSpPr>
            <a:cxnSpLocks/>
          </p:cNvCxnSpPr>
          <p:nvPr/>
        </p:nvCxnSpPr>
        <p:spPr>
          <a:xfrm flipH="1" flipV="1">
            <a:off x="6270859" y="4466122"/>
            <a:ext cx="3063552" cy="406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chi = f\cdot D&#10;\end{equation*}&#10;\end{document}" title="IguanaTex Bitmap Display">
            <a:extLst>
              <a:ext uri="{FF2B5EF4-FFF2-40B4-BE49-F238E27FC236}">
                <a16:creationId xmlns:a16="http://schemas.microsoft.com/office/drawing/2014/main" id="{EFEF311F-5369-B01C-CBD8-83B4DA0086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694" y="4711276"/>
            <a:ext cx="1435733" cy="3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0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F4541-E858-5FEA-E21A-BD40BC72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Expectation</a:t>
            </a:r>
            <a:r>
              <a:rPr lang="de-DE" dirty="0"/>
              <a:t> Values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5891159-86C4-85F0-E8E6-2A0063011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3" y="1692000"/>
            <a:ext cx="4198620" cy="4415790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C2F5A7-74B9-7B3E-CC3B-900E182766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5664" y="2214943"/>
            <a:ext cx="3764280" cy="3688080"/>
          </a:xfrm>
          <a:prstGeom prst="rect">
            <a:avLst/>
          </a:prstGeom>
        </p:spPr>
      </p:pic>
      <p:pic>
        <p:nvPicPr>
          <p:cNvPr id="14" name="Grafik 13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braket{\Psi|\hat{O}_{i,j}|\Psi} =&#10;\end{equation*}&#10;\end{document}" title="IguanaTex Bitmap Display">
            <a:extLst>
              <a:ext uri="{FF2B5EF4-FFF2-40B4-BE49-F238E27FC236}">
                <a16:creationId xmlns:a16="http://schemas.microsoft.com/office/drawing/2014/main" id="{1EA70639-D14C-E90B-0FAA-5FBCC26992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93" y="3838564"/>
            <a:ext cx="1941981" cy="44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8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70855-F60C-8492-EB93-F79694E8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orthogonality</a:t>
            </a:r>
            <a:r>
              <a:rPr lang="de-DE" dirty="0"/>
              <a:t> </a:t>
            </a:r>
            <a:r>
              <a:rPr lang="de-DE" dirty="0" err="1"/>
              <a:t>hypersurface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C5A635F-C2C4-87FF-BA4A-C11339B1F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9663" y="1692000"/>
            <a:ext cx="2352675" cy="441579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7477E6B-3C28-7C0E-F2B3-7CF57774F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9663" y="1692000"/>
            <a:ext cx="2352675" cy="441579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3D7EBED-F043-961B-33F0-6EE906F878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9663" y="1692000"/>
            <a:ext cx="2352675" cy="441579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E18E292-8ABA-FFB2-255C-426E193036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19663" y="1692000"/>
            <a:ext cx="2352675" cy="441579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6F0E271-FE74-FD16-FD56-E8CB83F0F5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19663" y="1692000"/>
            <a:ext cx="2352675" cy="441579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6911CC1-51A7-AF23-481E-876E9826B5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19663" y="1692000"/>
            <a:ext cx="2352675" cy="441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0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9B691-B888-9697-020B-3CE823BDE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Yang-Baxter (YB) Move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8B21D9-0287-DF25-E462-753CB87D6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YB Error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A919E26-2001-74CC-F73C-7BC5480A7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1344" y="1980162"/>
            <a:ext cx="5929313" cy="2071688"/>
          </a:xfrm>
          <a:prstGeom prst="rect">
            <a:avLst/>
          </a:prstGeom>
        </p:spPr>
      </p:pic>
      <p:pic>
        <p:nvPicPr>
          <p:cNvPr id="10" name="Grafik 9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lVert\ket{\Psi}-\ket{\Psi^\prime}\rVert&#10;\end{equation*}&#10;\end{document}" title="IguanaTex Bitmap Display">
            <a:extLst>
              <a:ext uri="{FF2B5EF4-FFF2-40B4-BE49-F238E27FC236}">
                <a16:creationId xmlns:a16="http://schemas.microsoft.com/office/drawing/2014/main" id="{64D3ADD2-774D-EA21-1784-AAC7E0CB4E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95" y="4877840"/>
            <a:ext cx="1821075" cy="379461"/>
          </a:xfrm>
          <a:prstGeom prst="rect">
            <a:avLst/>
          </a:prstGeom>
        </p:spPr>
      </p:pic>
      <p:pic>
        <p:nvPicPr>
          <p:cNvPr id="14" name="Grafik 13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= \sqrt{2-2\Re\braket{\Psi^\prime|\Psi}}&#10;\end{equation*}&#10;\end{document}" title="IguanaTex Bitmap Display">
            <a:extLst>
              <a:ext uri="{FF2B5EF4-FFF2-40B4-BE49-F238E27FC236}">
                <a16:creationId xmlns:a16="http://schemas.microsoft.com/office/drawing/2014/main" id="{88668767-0386-7B18-31A2-B8B02563A4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15" y="5503451"/>
            <a:ext cx="3057067" cy="424533"/>
          </a:xfrm>
          <a:prstGeom prst="rect">
            <a:avLst/>
          </a:prstGeom>
        </p:spPr>
      </p:pic>
      <p:pic>
        <p:nvPicPr>
          <p:cNvPr id="12" name="Grafik 11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=\sqrt{\braket{\Psi|\Psi}+\braket{\Psi^\prime|\Psi^\prime}-2\Re\braket{\Psi^\prime|\Psi}}&#10;\end{equation*}&#10;\end{document}" title="IguanaTex Bitmap Display">
            <a:extLst>
              <a:ext uri="{FF2B5EF4-FFF2-40B4-BE49-F238E27FC236}">
                <a16:creationId xmlns:a16="http://schemas.microsoft.com/office/drawing/2014/main" id="{9DA55E2E-BB4D-3B9D-EC75-583CEF5392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15" y="4853887"/>
            <a:ext cx="5362699" cy="42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2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B07C1-D4CC-2801-2C4E-696C11B0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Yang-Baxter (YB) Move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7EFB9C6-DA3D-D37A-BA28-6B9DE91E4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515600" cy="4351336"/>
          </a:xfrm>
        </p:spPr>
        <p:txBody>
          <a:bodyPr/>
          <a:lstStyle/>
          <a:p>
            <a:r>
              <a:rPr lang="de-DE" dirty="0" err="1"/>
              <a:t>Constrained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Variational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updates</a:t>
            </a:r>
            <a:endParaRPr lang="de-DE" dirty="0"/>
          </a:p>
          <a:p>
            <a:pPr lvl="1"/>
            <a:r>
              <a:rPr lang="de-DE" dirty="0" err="1"/>
              <a:t>Tripartite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SVD + </a:t>
            </a:r>
            <a:r>
              <a:rPr lang="de-DE" dirty="0" err="1"/>
              <a:t>disentangling</a:t>
            </a:r>
            <a:endParaRPr lang="de-DE" dirty="0"/>
          </a:p>
          <a:p>
            <a:endParaRPr lang="de-DE" dirty="0"/>
          </a:p>
        </p:txBody>
      </p:sp>
      <p:pic>
        <p:nvPicPr>
          <p:cNvPr id="18" name="Grafik 17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 (T_\text{opt}^\prime, W_{1,\text{opt}}^\prime, W_{2,\text{opt}}^\prime) = \underset{T,W_1^\prime,W_2^\prime}{\argmax}\Re\braket{\Psi^\prime|\Psi}&#10;\end{equation*}&#10;\end{document}" title="IguanaTex Bitmap Display">
            <a:extLst>
              <a:ext uri="{FF2B5EF4-FFF2-40B4-BE49-F238E27FC236}">
                <a16:creationId xmlns:a16="http://schemas.microsoft.com/office/drawing/2014/main" id="{64BF3B08-7776-4DF0-72BA-157274EFE1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488" y="2636329"/>
            <a:ext cx="6323200" cy="674133"/>
          </a:xfrm>
          <a:prstGeom prst="rect">
            <a:avLst/>
          </a:prstGeo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T^{\prime\dagger}T^\prime = \id, \quad W_1^{\prime\dagger}W_1^\prime = \id, \quad \left\lVert W_2^\prime \right\rVert_\text{F} = 1&#10;\end{equation*}&#10;\end{document}" title="IguanaTex Bitmap Display">
            <a:extLst>
              <a:ext uri="{FF2B5EF4-FFF2-40B4-BE49-F238E27FC236}">
                <a16:creationId xmlns:a16="http://schemas.microsoft.com/office/drawing/2014/main" id="{881B379C-F7E0-9BC2-27AB-067BE024C7A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400" y="3505654"/>
            <a:ext cx="5971200" cy="4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2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5002-FDC6-1DD5-6103-AC114D33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90581-13F7-EBA8-E626-B3E755E56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 States (MPS)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 err="1"/>
              <a:t>Isometric</a:t>
            </a:r>
            <a:r>
              <a:rPr lang="de-DE" dirty="0"/>
              <a:t> Tensor </a:t>
            </a:r>
            <a:r>
              <a:rPr lang="de-DE" dirty="0" err="1"/>
              <a:t>Product</a:t>
            </a:r>
            <a:r>
              <a:rPr lang="de-DE" dirty="0"/>
              <a:t> States (</a:t>
            </a:r>
            <a:r>
              <a:rPr lang="de-DE" dirty="0" err="1"/>
              <a:t>isoTPS</a:t>
            </a:r>
            <a:r>
              <a:rPr lang="de-DE" dirty="0"/>
              <a:t>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/>
              <a:t>Alternative </a:t>
            </a:r>
            <a:r>
              <a:rPr lang="de-DE" dirty="0" err="1"/>
              <a:t>canonical</a:t>
            </a:r>
            <a:r>
              <a:rPr lang="de-DE" dirty="0"/>
              <a:t> form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FEDBDAF-644B-A1FD-01CA-5FFB88C65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8760" y="1891919"/>
            <a:ext cx="4057650" cy="4229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53EC39C-F712-6700-6595-D0EA96178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6305" y="2726405"/>
            <a:ext cx="1551623" cy="16116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F58FCC0-08C4-EE1D-BC7D-A8E5BAAA23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2782" y="4235804"/>
            <a:ext cx="1767840" cy="18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94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21DACF-D09A-0CBF-6BB4-037794B6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 </a:t>
            </a:r>
            <a:r>
              <a:rPr lang="de-DE" dirty="0" err="1"/>
              <a:t>Variational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e\braket{\Psi^\prime|\Psi} = \Re&#10;\end{equation*}&#10;\end{document}" title="IguanaTex Bitmap Display">
            <a:extLst>
              <a:ext uri="{FF2B5EF4-FFF2-40B4-BE49-F238E27FC236}">
                <a16:creationId xmlns:a16="http://schemas.microsoft.com/office/drawing/2014/main" id="{36F6DB7E-6F93-59D9-54D6-A8E01D76D0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488" y="4464993"/>
            <a:ext cx="2370556" cy="378286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CF5E15F-1955-006A-33BE-4B5BD836D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0905" y="2968211"/>
            <a:ext cx="3467100" cy="3371850"/>
          </a:xfr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 (T_\text{opt}^\prime, W_{1,\text{opt}}^\prime, W_{2,\text{opt}}^\prime) = \underset{T,W_1^\prime,W_2^\prime}{\argmax}\Re\braket{\Psi^\prime|\Psi}&#10;\end{equation*}&#10;\end{document}" title="IguanaTex Bitmap Display">
            <a:extLst>
              <a:ext uri="{FF2B5EF4-FFF2-40B4-BE49-F238E27FC236}">
                <a16:creationId xmlns:a16="http://schemas.microsoft.com/office/drawing/2014/main" id="{A77ABD6C-A0E7-9CDB-6AC0-3D84A09DB8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488" y="1811957"/>
            <a:ext cx="6323200" cy="67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8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9E18C-C2ED-19B8-EFD4-03448519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 </a:t>
            </a:r>
            <a:r>
              <a:rPr lang="de-DE" dirty="0" err="1"/>
              <a:t>Variational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008A66-CB86-51F5-19EC-5F32732B5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3765" y="1690688"/>
            <a:ext cx="6692916" cy="4564224"/>
          </a:xfrm>
        </p:spPr>
      </p:pic>
    </p:spTree>
    <p:extLst>
      <p:ext uri="{BB962C8B-B14F-4D97-AF65-F5344CB8AC3E}">
        <p14:creationId xmlns:p14="http://schemas.microsoft.com/office/powerpoint/2010/main" val="3879327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A32D0A-C835-A559-3128-E257F4D9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 </a:t>
            </a:r>
            <a:r>
              <a:rPr lang="de-DE" dirty="0" err="1"/>
              <a:t>Tripartite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4C9A881-22C3-C1E2-A389-FF5450327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975" y="4167729"/>
            <a:ext cx="11068050" cy="1676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25BF86E-9129-7E55-BF7D-D78AC1B51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4975" y="2091008"/>
            <a:ext cx="8782050" cy="1676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F7ACFA8-D3D0-251D-8A92-B6062EC95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4975" y="2091008"/>
            <a:ext cx="8782050" cy="16764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8366197-94A6-EEB1-95A3-E07CB7FF2E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04975" y="2091008"/>
            <a:ext cx="8782050" cy="16764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AAE2948-E470-0DCE-FC22-A67CACFA21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975" y="4167729"/>
            <a:ext cx="11068050" cy="16764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12BB9C6-201F-7B40-3ED2-CB1BC695B9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1975" y="4167729"/>
            <a:ext cx="110680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7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Disentangling</a:t>
            </a:r>
            <a:r>
              <a:rPr lang="de-DE" dirty="0"/>
              <a:t> </a:t>
            </a:r>
            <a:r>
              <a:rPr lang="de-DE" dirty="0" err="1"/>
              <a:t>procedure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C1D2C38-9607-D18B-6BEC-1007FF5BA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8469" y="2449139"/>
            <a:ext cx="6215063" cy="3095625"/>
          </a:xfrm>
        </p:spPr>
      </p:pic>
    </p:spTree>
    <p:extLst>
      <p:ext uri="{BB962C8B-B14F-4D97-AF65-F5344CB8AC3E}">
        <p14:creationId xmlns:p14="http://schemas.microsoft.com/office/powerpoint/2010/main" val="1457783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Disentangling</a:t>
            </a:r>
            <a:r>
              <a:rPr lang="de-DE" dirty="0"/>
              <a:t> </a:t>
            </a:r>
            <a:r>
              <a:rPr lang="de-DE" dirty="0" err="1"/>
              <a:t>procedure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BB2F64-0B80-7190-0D0F-809795B1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Truncation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 err="1"/>
              <a:t>Renyi-entropy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r>
              <a:rPr lang="de-DE" dirty="0"/>
              <a:t>		</a:t>
            </a:r>
            <a:r>
              <a:rPr lang="de-DE" dirty="0" err="1"/>
              <a:t>with</a:t>
            </a:r>
            <a:endParaRPr lang="de-DE" dirty="0"/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 f_\text{trunc}\left(U,\theta\right) = \sqrt{\sum_{\mu = \chi+1}^{\chi D^2}S_\mu^2}&#10;\end{equation*}&#10;\end{document}" title="IguanaTex Bitmap Display">
            <a:extLst>
              <a:ext uri="{FF2B5EF4-FFF2-40B4-BE49-F238E27FC236}">
                <a16:creationId xmlns:a16="http://schemas.microsoft.com/office/drawing/2014/main" id="{38B4B9B3-572C-EDF9-53DE-BD00A7BF1E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110" y="2402134"/>
            <a:ext cx="3980800" cy="1275733"/>
          </a:xfrm>
          <a:prstGeom prst="rect">
            <a:avLst/>
          </a:prstGeom>
        </p:spPr>
      </p:pic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f_\text{Rényi}\left(U,\theta,\alpha\right) = \frac{1}{1-\alpha}\log\Tr\left(\rho^\alpha\right) = \frac{1}{1-\alpha}\log\left(\sum_{\mu=1}^{\chi D^2}S_\mu^{2\alpha}\right)&#10;\end{equation*}&#10;\end{document}" title="IguanaTex Bitmap Display">
            <a:extLst>
              <a:ext uri="{FF2B5EF4-FFF2-40B4-BE49-F238E27FC236}">
                <a16:creationId xmlns:a16="http://schemas.microsoft.com/office/drawing/2014/main" id="{D71AB9D7-6755-6F08-D802-36967D57E7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19" y="4001295"/>
            <a:ext cx="8913067" cy="1275733"/>
          </a:xfrm>
          <a:prstGeom prst="rect">
            <a:avLst/>
          </a:prstGeom>
        </p:spPr>
      </p:pic>
      <p:pic>
        <p:nvPicPr>
          <p:cNvPr id="10" name="Grafik 9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ho = \Tr_{(j, r)}(\ket{\tilde{\theta}}\bra{\tilde{\theta}})&#10;\end{equation*}&#10;\end{document}" title="IguanaTex Bitmap Display">
            <a:extLst>
              <a:ext uri="{FF2B5EF4-FFF2-40B4-BE49-F238E27FC236}">
                <a16:creationId xmlns:a16="http://schemas.microsoft.com/office/drawing/2014/main" id="{B1368E6E-D510-F779-446B-90FC4494EF9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74" y="5372189"/>
            <a:ext cx="2713600" cy="45653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568048C-6EEC-029E-DF49-20051A177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25024" y="775866"/>
            <a:ext cx="27241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Renyi-2 </a:t>
            </a:r>
            <a:r>
              <a:rPr lang="de-DE" dirty="0" err="1"/>
              <a:t>disentangling</a:t>
            </a:r>
            <a:endParaRPr lang="de-DE" dirty="0"/>
          </a:p>
        </p:txBody>
      </p:sp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f_\text{Rényi}\left(U,\theta,\alpha=2\right) = -\log\Tr\rho^2&#10;\end{equation*}&#10;\end{document}" title="IguanaTex Bitmap Display">
            <a:extLst>
              <a:ext uri="{FF2B5EF4-FFF2-40B4-BE49-F238E27FC236}">
                <a16:creationId xmlns:a16="http://schemas.microsoft.com/office/drawing/2014/main" id="{E1B7BDA7-7FBE-13B6-A8C3-AFA5F1E4EC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676" y="2494002"/>
            <a:ext cx="4881067" cy="416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D0DDD3E-B259-1C3C-E735-F39B2237572A}"/>
              </a:ext>
            </a:extLst>
          </p:cNvPr>
          <p:cNvSpPr txBox="1"/>
          <p:nvPr/>
        </p:nvSpPr>
        <p:spPr>
          <a:xfrm>
            <a:off x="2310355" y="3339280"/>
            <a:ext cx="270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maximize</a:t>
            </a:r>
            <a:endParaRPr lang="de-DE" sz="2800" dirty="0"/>
          </a:p>
        </p:txBody>
      </p:sp>
      <p:pic>
        <p:nvPicPr>
          <p:cNvPr id="10" name="Grafik 9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Tr\rho^2&#10;\end{equation*}&#10;\end{document}" title="IguanaTex Bitmap Display">
            <a:extLst>
              <a:ext uri="{FF2B5EF4-FFF2-40B4-BE49-F238E27FC236}">
                <a16:creationId xmlns:a16="http://schemas.microsoft.com/office/drawing/2014/main" id="{B4AEDD02-0C14-850E-0C9F-46B5623D629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869" y="3384243"/>
            <a:ext cx="723200" cy="388267"/>
          </a:xfrm>
          <a:prstGeom prst="rect">
            <a:avLst/>
          </a:prstGeom>
        </p:spPr>
      </p:pic>
      <p:pic>
        <p:nvPicPr>
          <p:cNvPr id="12" name="Grafik 11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ightarrow&#10;\end{equation*}&#10;\end{document}" title="IguanaTex Bitmap Display">
            <a:extLst>
              <a:ext uri="{FF2B5EF4-FFF2-40B4-BE49-F238E27FC236}">
                <a16:creationId xmlns:a16="http://schemas.microsoft.com/office/drawing/2014/main" id="{5D9738F3-C7CC-EC13-2311-6E939B92D2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99" y="3501690"/>
            <a:ext cx="315733" cy="198400"/>
          </a:xfrm>
          <a:prstGeom prst="rect">
            <a:avLst/>
          </a:prstGeom>
        </p:spPr>
      </p:pic>
      <p:pic>
        <p:nvPicPr>
          <p:cNvPr id="18" name="Grafik 17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&#10;\end{equation*}&#10;\end{document}" title="IguanaTex Bitmap Display">
            <a:extLst>
              <a:ext uri="{FF2B5EF4-FFF2-40B4-BE49-F238E27FC236}">
                <a16:creationId xmlns:a16="http://schemas.microsoft.com/office/drawing/2014/main" id="{8B453078-11A2-B201-97D6-339C90D105F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592" y="4408943"/>
            <a:ext cx="974933" cy="40106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82CD8-8523-3217-7428-91C32C51F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725946" cy="4832519"/>
          </a:xfrm>
        </p:spPr>
        <p:txBody>
          <a:bodyPr>
            <a:normAutofit/>
          </a:bodyPr>
          <a:lstStyle/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Evenbly</a:t>
            </a:r>
            <a:r>
              <a:rPr lang="de-DE" dirty="0"/>
              <a:t>-Vidal </a:t>
            </a:r>
            <a:r>
              <a:rPr lang="de-DE" dirty="0" err="1"/>
              <a:t>algorithm</a:t>
            </a:r>
            <a:r>
              <a:rPr lang="de-DE" dirty="0"/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887B1B-2E07-71FC-EF9C-C22F1C3DE2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96216" y="704850"/>
            <a:ext cx="22098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Renyi-2 </a:t>
            </a:r>
            <a:r>
              <a:rPr lang="de-DE" dirty="0" err="1"/>
              <a:t>disentangling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F04F81-C5F2-8461-F9EF-FA8C0E69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497" y="1505808"/>
            <a:ext cx="7053416" cy="498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Riemannian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BB2F64-0B80-7190-0D0F-809795B1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easy </a:t>
            </a:r>
            <a:r>
              <a:rPr lang="de-DE" dirty="0" err="1"/>
              <a:t>tensor</a:t>
            </a:r>
            <a:r>
              <a:rPr lang="de-DE" dirty="0"/>
              <a:t> network form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Riemannian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C01EB0-9FB6-0072-38DC-AA622DB02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7050" y="3201031"/>
            <a:ext cx="6057900" cy="329184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43A82C4-7447-598C-3203-083F214D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7050" y="3212461"/>
            <a:ext cx="6057900" cy="32689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BD72BE3-43BE-E2B9-C162-A7FD482CA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7050" y="3212461"/>
            <a:ext cx="6057900" cy="32689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3CDC2E8-DEE5-0A89-9849-4D7A74909F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67050" y="3201031"/>
            <a:ext cx="605790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Riemannian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BB2F64-0B80-7190-0D0F-809795B1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Computing Gradient </a:t>
            </a:r>
            <a:r>
              <a:rPr lang="de-DE" dirty="0" err="1"/>
              <a:t>costs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8" name="Grafik 17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&#10;\end{equation*}&#10;\end{document}" title="IguanaTex Bitmap Display">
            <a:extLst>
              <a:ext uri="{FF2B5EF4-FFF2-40B4-BE49-F238E27FC236}">
                <a16:creationId xmlns:a16="http://schemas.microsoft.com/office/drawing/2014/main" id="{DC3B1D40-1EB3-3590-FDE3-353B4685B8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83" y="5433507"/>
            <a:ext cx="975218" cy="403881"/>
          </a:xfrm>
          <a:prstGeom prst="rect">
            <a:avLst/>
          </a:prstGeom>
        </p:spPr>
      </p:pic>
      <p:pic>
        <p:nvPicPr>
          <p:cNvPr id="13" name="Grafik 12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Big(\nabla f_\text{trunc}(U,\theta)\Big)_{i,j,k,l}\propto&#10;\end{equation*}&#10;\end{document}" title="IguanaTex Bitmap Display">
            <a:extLst>
              <a:ext uri="{FF2B5EF4-FFF2-40B4-BE49-F238E27FC236}">
                <a16:creationId xmlns:a16="http://schemas.microsoft.com/office/drawing/2014/main" id="{28CEE371-3E5D-DE87-BF3F-9E53466356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893" y="2963844"/>
            <a:ext cx="3445847" cy="70837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E5B85D3-C544-9263-22CE-64AB682AEF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807" y="1667209"/>
            <a:ext cx="50673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6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Approximate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B2BA568-56FB-7CEE-05EA-5811376B3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594" y="1940932"/>
            <a:ext cx="10310813" cy="1333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39B923D-B595-D59F-943C-83553BC1E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594" y="1940932"/>
            <a:ext cx="10310813" cy="13335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41F88B0-D1CC-18C7-7FA1-E4A08D1319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0594" y="1940932"/>
            <a:ext cx="10310813" cy="13335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29BF885-7FD0-7449-8A58-161AF32FB5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1062" y="4212324"/>
            <a:ext cx="5214938" cy="1738313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AD5B086-8866-8BE9-A047-84518AD3ED37}"/>
              </a:ext>
            </a:extLst>
          </p:cNvPr>
          <p:cNvCxnSpPr>
            <a:cxnSpLocks/>
          </p:cNvCxnSpPr>
          <p:nvPr/>
        </p:nvCxnSpPr>
        <p:spPr>
          <a:xfrm flipV="1">
            <a:off x="2906829" y="2979019"/>
            <a:ext cx="620830" cy="1342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 \rightarrow \mathcal{O}(D^8+N_\text{svd}D^7)&#10;\end{equation*}&#10;\end{document}" title="IguanaTex Bitmap Display">
            <a:extLst>
              <a:ext uri="{FF2B5EF4-FFF2-40B4-BE49-F238E27FC236}">
                <a16:creationId xmlns:a16="http://schemas.microsoft.com/office/drawing/2014/main" id="{3743FC24-4953-BF92-D94C-38645CFF3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327" y="4877391"/>
            <a:ext cx="4169611" cy="40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5002-FDC6-1DD5-6103-AC114D33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90581-13F7-EBA8-E626-B3E755E56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 States (MPS)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Isometric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Tensor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Product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States (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isoTPS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marL="514350" indent="-514350">
              <a:buAutoNum type="arabicPeriod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Alternative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canonical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form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FEDBDAF-644B-A1FD-01CA-5FFB88C65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8760" y="1891919"/>
            <a:ext cx="4057650" cy="4229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53EC39C-F712-6700-6595-D0EA96178D3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6305" y="2726405"/>
            <a:ext cx="1551623" cy="16116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F58FCC0-08C4-EE1D-BC7D-A8E5BAAA236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2782" y="4235804"/>
            <a:ext cx="1767840" cy="18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14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Approximate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E10F303-9CEB-BEAD-D9FC-778534CC2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8670" y="1747992"/>
            <a:ext cx="6814661" cy="474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87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updates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415510-3CA5-C850-271A-383C0A85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bond</a:t>
            </a:r>
            <a:r>
              <a:rPr lang="de-DE" dirty="0"/>
              <a:t> </a:t>
            </a:r>
            <a:r>
              <a:rPr lang="de-DE" dirty="0" err="1"/>
              <a:t>operator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:</a:t>
            </a:r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ket{\Psi} = \hat{U}^{[i,j]}(\Delta t) \ket{\Psi}&#10;\end{equation*}&#10;\end{document}" title="IguanaTex Bitmap Display">
            <a:extLst>
              <a:ext uri="{FF2B5EF4-FFF2-40B4-BE49-F238E27FC236}">
                <a16:creationId xmlns:a16="http://schemas.microsoft.com/office/drawing/2014/main" id="{3A03F84A-64EB-E87E-B284-31DD7F867E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49" y="1825627"/>
            <a:ext cx="2948267" cy="424533"/>
          </a:xfrm>
          <a:prstGeom prst="rect">
            <a:avLst/>
          </a:prstGeo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(T_{i,\text{opt}}^\prime, T_{j,\text{opt}}^\prime, W_{1,\text{opt}}^\prime, W_{2,\text{opt}}^\prime, W_{3,\text{opt}}^\prime)= &#10;\end{equation*}&#10;\end{document}" title="IguanaTex Bitmap Display">
            <a:extLst>
              <a:ext uri="{FF2B5EF4-FFF2-40B4-BE49-F238E27FC236}">
                <a16:creationId xmlns:a16="http://schemas.microsoft.com/office/drawing/2014/main" id="{739F4F08-59EE-AB5C-A107-9BB8CB03E5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54" y="3687607"/>
            <a:ext cx="5832533" cy="424533"/>
          </a:xfrm>
          <a:prstGeom prst="rect">
            <a:avLst/>
          </a:prstGeom>
        </p:spPr>
      </p:pic>
      <p:pic>
        <p:nvPicPr>
          <p:cNvPr id="11" name="Grafik 10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underset{T_i^\prime, T_j^\prime, W_1^\prime, W_2^\prime, W_3^\prime}{\argmax}\Re\bra{\Psi^\prime}\hat{U}^{[i,j]}(\Delta t)\ket{\Psi}&#10;\end{equation*}&#10;\end{document}" title="IguanaTex Bitmap Display">
            <a:extLst>
              <a:ext uri="{FF2B5EF4-FFF2-40B4-BE49-F238E27FC236}">
                <a16:creationId xmlns:a16="http://schemas.microsoft.com/office/drawing/2014/main" id="{DC98ABBA-ACCF-8810-BCFA-3CE4DAC122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36" y="4510913"/>
            <a:ext cx="5354667" cy="76373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BD200BE-4A5F-54CA-B80C-958BEF3348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93059" y="940505"/>
            <a:ext cx="22098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updates</a:t>
            </a:r>
            <a:endParaRPr lang="de-DE" dirty="0"/>
          </a:p>
        </p:txBody>
      </p:sp>
      <p:pic>
        <p:nvPicPr>
          <p:cNvPr id="4" name="Grafik 3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e\braket{\Psi^\prime|\hat{U}^{[i,j]}(\Delta t)|\Psi} = \Re&#10;\end{equation*}&#10;\end{document}" title="IguanaTex Bitmap Display">
            <a:extLst>
              <a:ext uri="{FF2B5EF4-FFF2-40B4-BE49-F238E27FC236}">
                <a16:creationId xmlns:a16="http://schemas.microsoft.com/office/drawing/2014/main" id="{3FDFA6C9-E3FB-9419-3275-0315D2F285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92" y="3899355"/>
            <a:ext cx="3940267" cy="4245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8DC0C9D-3ED4-FD38-0354-FE7CDBEA3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2159" y="1730371"/>
            <a:ext cx="49339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74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TEBD1</a:t>
            </a:r>
          </a:p>
        </p:txBody>
      </p:sp>
      <p:pic>
        <p:nvPicPr>
          <p:cNvPr id="6" name="Grafik 5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1}(\Delta t) + \mathcal{O}(\Delta t^2)&#10;\end{equation*}&#10;\end{document}" title="IguanaTex Bitmap Display">
            <a:extLst>
              <a:ext uri="{FF2B5EF4-FFF2-40B4-BE49-F238E27FC236}">
                <a16:creationId xmlns:a16="http://schemas.microsoft.com/office/drawing/2014/main" id="{435338EF-6D0E-CBAA-AACF-14264E47C3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39" y="815641"/>
            <a:ext cx="4915200" cy="4245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4F9BA1B-EF60-070E-DC68-B7B962C4C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978" y="1452871"/>
            <a:ext cx="10461819" cy="504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02392FF-3CBC-89EE-2E08-365DA0A3B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978" y="1452871"/>
            <a:ext cx="10461817" cy="504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30626F-6468-0F88-744C-E697D2665F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978" y="1452871"/>
            <a:ext cx="10461817" cy="504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7B6C634-EB74-4C6D-B53F-1311CE6B1A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1978" y="1452871"/>
            <a:ext cx="10461819" cy="5040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452719E-AB9E-51ED-5D5C-8EFE27ED36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1978" y="1452871"/>
            <a:ext cx="10461819" cy="5040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AA1A6B4-554F-EDF5-BD4E-EE4AD0E9CC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1978" y="1452871"/>
            <a:ext cx="10461817" cy="5040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2497FA7-33E2-BE73-1D21-A21403D102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1978" y="1452871"/>
            <a:ext cx="1046181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TEBD2</a:t>
            </a:r>
          </a:p>
        </p:txBody>
      </p:sp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2}(\Delta t) + \mathcal{O}(\Delta t^3)&#10;\end{equation*}&#10;\end{document}" title="IguanaTex Bitmap Display">
            <a:extLst>
              <a:ext uri="{FF2B5EF4-FFF2-40B4-BE49-F238E27FC236}">
                <a16:creationId xmlns:a16="http://schemas.microsoft.com/office/drawing/2014/main" id="{1B93B2A2-E0A5-397D-C9BC-A29378B6CF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400" y="815641"/>
            <a:ext cx="4915200" cy="42453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55FAAEF-57B9-A844-0FD5-DBBA6BFE1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800" y="1454400"/>
            <a:ext cx="10461816" cy="504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A8F95DD-3BB2-9D45-F6F1-2880A39D88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2800" y="1454400"/>
            <a:ext cx="10461817" cy="504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02A4CCD-C1F1-196F-C5CE-0123F20490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2800" y="1454400"/>
            <a:ext cx="10461817" cy="504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9C74E2E-57F0-27D4-6565-A46F72C6F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800" y="1454400"/>
            <a:ext cx="10461818" cy="5040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13E2C9E-4663-828F-7BE7-579A1B2649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2800" y="1454400"/>
            <a:ext cx="10461818" cy="5040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EE81087-FDEE-A150-91D1-F062E48CD2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2800" y="1454400"/>
            <a:ext cx="10461816" cy="5040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14282EE-9919-BA97-8D70-8EE6F8820D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2800" y="1454400"/>
            <a:ext cx="1046181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2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Transverse Field Ising (TFI)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415510-3CA5-C850-271A-383C0A85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Critical </a:t>
            </a:r>
            <a:r>
              <a:rPr lang="de-DE" dirty="0" err="1"/>
              <a:t>field</a:t>
            </a:r>
            <a:endParaRPr lang="de-DE" dirty="0"/>
          </a:p>
          <a:p>
            <a:r>
              <a:rPr lang="de-DE" dirty="0" err="1"/>
              <a:t>Imaginary</a:t>
            </a:r>
            <a:r>
              <a:rPr lang="de-DE" dirty="0"/>
              <a:t> TEBD:</a:t>
            </a:r>
          </a:p>
          <a:p>
            <a:r>
              <a:rPr lang="de-DE" dirty="0"/>
              <a:t>Best </a:t>
            </a:r>
            <a:r>
              <a:rPr lang="de-DE" dirty="0" err="1"/>
              <a:t>results</a:t>
            </a:r>
            <a:r>
              <a:rPr lang="de-DE" dirty="0"/>
              <a:t>:</a:t>
            </a:r>
          </a:p>
          <a:p>
            <a:endParaRPr lang="de-DE" dirty="0"/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H}_\text{TFI} = -J\sum_{\langle i,j\rangle} \hat{\sigma}^x_i \hat{\sigma}^x_j - g\sum_{i} \hat{\sigma}^z_i&#10;\end{equation*}&#10;\end{document}" title="IguanaTex Bitmap Display">
            <a:extLst>
              <a:ext uri="{FF2B5EF4-FFF2-40B4-BE49-F238E27FC236}">
                <a16:creationId xmlns:a16="http://schemas.microsoft.com/office/drawing/2014/main" id="{F952D50B-A1E4-7473-F8A1-9896E07C7A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73" y="2368677"/>
            <a:ext cx="4804267" cy="838400"/>
          </a:xfrm>
          <a:prstGeom prst="rect">
            <a:avLst/>
          </a:prstGeo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g \approx 3.04438&#10;\end{equation*}&#10;\end{document}" title="IguanaTex Bitmap Display">
            <a:extLst>
              <a:ext uri="{FF2B5EF4-FFF2-40B4-BE49-F238E27FC236}">
                <a16:creationId xmlns:a16="http://schemas.microsoft.com/office/drawing/2014/main" id="{BF76285C-17CE-6AE3-65C4-75285A6F04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934" y="3958450"/>
            <a:ext cx="1796267" cy="311467"/>
          </a:xfrm>
          <a:prstGeom prst="rect">
            <a:avLst/>
          </a:prstGeom>
        </p:spPr>
      </p:pic>
      <p:pic>
        <p:nvPicPr>
          <p:cNvPr id="16" name="Grafik 15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varepsilon_\text{TEBD} = \varepsilon_\text{Trotter} + \varepsilon_\text{local} + \varepsilon_\text{YB}&#10;\end{equation*}&#10;\end{document}" title="IguanaTex Bitmap Display">
            <a:extLst>
              <a:ext uri="{FF2B5EF4-FFF2-40B4-BE49-F238E27FC236}">
                <a16:creationId xmlns:a16="http://schemas.microsoft.com/office/drawing/2014/main" id="{FD36D5B0-981E-DF5D-D029-444A2297903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934" y="4514403"/>
            <a:ext cx="4699733" cy="262400"/>
          </a:xfrm>
          <a:prstGeom prst="rect">
            <a:avLst/>
          </a:prstGeom>
        </p:spPr>
      </p:pic>
      <p:pic>
        <p:nvPicPr>
          <p:cNvPr id="6" name="Grafik 5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varepsilon_\text{Trotter} + \varepsilon_\text{local} \approx \varepsilon_\text{YB}&#10;\end{equation*}&#10;\end{document}" title="IguanaTex Bitmap Display">
            <a:extLst>
              <a:ext uri="{FF2B5EF4-FFF2-40B4-BE49-F238E27FC236}">
                <a16:creationId xmlns:a16="http://schemas.microsoft.com/office/drawing/2014/main" id="{CA001814-142A-796D-B0E5-E11F86582E2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934" y="5021290"/>
            <a:ext cx="3283200" cy="2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5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YB-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A2244C-EFDF-8800-1003-96C3278D9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200" y="1980405"/>
            <a:ext cx="2600325" cy="424053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B932ED-0B58-57B9-D5C3-A8737ECDB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6800" y="1940400"/>
            <a:ext cx="2600325" cy="428053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9D7F4C5-2353-2B9A-EA63-01AB20942E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2400" y="1940400"/>
            <a:ext cx="3120390" cy="428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27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YB-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320620D-BB54-60BB-0358-9518EDCA8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800" y="1940400"/>
            <a:ext cx="2600325" cy="42805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BF9D352-E9E5-7336-5F27-E8EA3333A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2400" y="1940400"/>
            <a:ext cx="3120390" cy="428053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5F8E13A-9F3F-5CF4-2C85-1EC1BBC6D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9200" y="1980405"/>
            <a:ext cx="2600325" cy="424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84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YB-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CDF992B-7D5D-65A6-7E09-160935131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2149" y="1940400"/>
            <a:ext cx="3120390" cy="4280535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3DA9C16-DBBF-9EA5-285F-7890FB7A3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9367" y="1940400"/>
            <a:ext cx="2600325" cy="4280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611AA9C-23C4-FE66-7FFD-E724ADAD5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7804" y="1940400"/>
            <a:ext cx="2680335" cy="428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24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16F56-A6FE-96FD-60A6-1ED23E1A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TEBD1 </a:t>
            </a:r>
            <a:r>
              <a:rPr lang="de-DE" dirty="0" err="1"/>
              <a:t>vs</a:t>
            </a:r>
            <a:r>
              <a:rPr lang="de-DE" dirty="0"/>
              <a:t> TEBD2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A17D9BD-0A1E-A09A-E12C-3AEC54E8E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5269" y="1940400"/>
            <a:ext cx="2600325" cy="4280535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004C217-AF11-DF73-FCB6-CC09B772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8807" y="1940400"/>
            <a:ext cx="3540443" cy="428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73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D98901-925C-6CC8-9D6F-9239EA96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Tensor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75B2CE-FF28-7462-A411-6F1956BF4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Tensor </a:t>
            </a:r>
            <a:r>
              <a:rPr lang="de-DE" dirty="0" err="1"/>
              <a:t>of</a:t>
            </a:r>
            <a:r>
              <a:rPr lang="de-DE" dirty="0"/>
              <a:t> rank    :</a:t>
            </a:r>
          </a:p>
        </p:txBody>
      </p:sp>
      <p:pic>
        <p:nvPicPr>
          <p:cNvPr id="5" name="Grafik 4" descr="\documentclass{article}&#10;\usepackage{amsmath}&#10;\usepackage{mathtools}&#10;\pagestyle{empty}&#10;\begin{document}&#10;\begin{equation*}&#10;n&#10;\end{equation*}&#10;\end{document}" title="IguanaTex Bitmap Display">
            <a:extLst>
              <a:ext uri="{FF2B5EF4-FFF2-40B4-BE49-F238E27FC236}">
                <a16:creationId xmlns:a16="http://schemas.microsoft.com/office/drawing/2014/main" id="{8487A47E-014D-D4CE-BC92-7AB3CFAFE2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663" y="1994795"/>
            <a:ext cx="194133" cy="160000"/>
          </a:xfrm>
          <a:prstGeom prst="rect">
            <a:avLst/>
          </a:prstGeom>
        </p:spPr>
      </p:pic>
      <p:pic>
        <p:nvPicPr>
          <p:cNvPr id="7" name="Grafik 6" descr="\documentclass{article}&#10;\usepackage{amsmath}&#10;\usepackage{amssymb}&#10;\usepackage{mathtools}&#10;\pagestyle{empty}&#10;\begin{document}&#10;\begin{equation*}&#10;T \in \mathbb{C}^{\chi_1\times\chi_2\times\dots\times\chi_n}&#10;\end{equation*}&#10;\end{document}" title="IguanaTex Bitmap Display">
            <a:extLst>
              <a:ext uri="{FF2B5EF4-FFF2-40B4-BE49-F238E27FC236}">
                <a16:creationId xmlns:a16="http://schemas.microsoft.com/office/drawing/2014/main" id="{56A91656-38C1-3A45-C6E3-4CD053C9A98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5" y="1864662"/>
            <a:ext cx="2803200" cy="290133"/>
          </a:xfrm>
          <a:prstGeom prst="rect">
            <a:avLst/>
          </a:prstGeom>
        </p:spPr>
      </p:pic>
      <p:pic>
        <p:nvPicPr>
          <p:cNvPr id="9" name="Grafik 8" descr="\documentclass{article}&#10;\usepackage{amsmath}&#10;\usepackage{amssymb}&#10;\usepackage{mathtools}&#10;\pagestyle{empty}&#10;\begin{document}&#10;\begin{equation*}&#10;T_{i_1,i_2,\dots,i_n} \in \mathbb{C}&#10;\end{equation*}&#10;\end{document}" title="IguanaTex Bitmap Display">
            <a:extLst>
              <a:ext uri="{FF2B5EF4-FFF2-40B4-BE49-F238E27FC236}">
                <a16:creationId xmlns:a16="http://schemas.microsoft.com/office/drawing/2014/main" id="{47E99A52-A125-351C-1A27-9E0FA37780A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5" y="2526344"/>
            <a:ext cx="2150400" cy="352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D66631F-0304-8674-78C1-64435ADE68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1900" y="4018139"/>
            <a:ext cx="2476500" cy="16906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0D447FB-10BB-9DEE-7EB0-C6967B671A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63601" y="4530108"/>
            <a:ext cx="1619250" cy="6667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70F09BC-DF4F-50A8-C89D-B09052BEB2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57688" y="4530108"/>
            <a:ext cx="26193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9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31E843E-B15D-DA59-41F8-DFB203B73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9539" y="1940087"/>
            <a:ext cx="2600325" cy="4360545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E2545FA-637A-B67A-EF14-5CF5A51C3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318" y="1940086"/>
            <a:ext cx="3540443" cy="436054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49DB8D6-5677-4440-DD1D-7AD32701F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7470" y="1940087"/>
            <a:ext cx="2600325" cy="436054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E3859F0-809B-7F9F-76BF-6F44E519F2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28504" y="1940087"/>
            <a:ext cx="2600325" cy="4360545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15BD26D9-7A05-C65A-11CA-BCF46231C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/>
          <a:lstStyle/>
          <a:p>
            <a:r>
              <a:rPr lang="de-DE" dirty="0"/>
              <a:t>Larger </a:t>
            </a:r>
            <a:r>
              <a:rPr lang="de-DE" dirty="0" err="1"/>
              <a:t>lattices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7349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16F56-A6FE-96FD-60A6-1ED23E1A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Larger </a:t>
            </a:r>
            <a:r>
              <a:rPr lang="de-DE" dirty="0" err="1"/>
              <a:t>lattices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2A34CB5-DBCC-944A-A2C7-B70B2A5C0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195" y="1861816"/>
            <a:ext cx="11357610" cy="4631055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0CA75D-0CFB-CE2C-FF5C-5C49A9080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195" y="1861816"/>
            <a:ext cx="7627620" cy="46310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98DFB97-AD15-5A6F-F7D8-1D72B0DC5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7195" y="1861816"/>
            <a:ext cx="7627620" cy="463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1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16F56-A6FE-96FD-60A6-1ED23E1A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Real-time </a:t>
            </a:r>
            <a:r>
              <a:rPr lang="de-DE" dirty="0" err="1"/>
              <a:t>evolution</a:t>
            </a:r>
            <a:r>
              <a:rPr lang="de-DE" dirty="0"/>
              <a:t>: Global </a:t>
            </a:r>
            <a:r>
              <a:rPr lang="de-DE" dirty="0" err="1"/>
              <a:t>quench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75F83E7-AE23-A925-CC23-9FAD4733D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876" y="2037087"/>
            <a:ext cx="10200247" cy="4290734"/>
          </a:xfrm>
        </p:spPr>
      </p:pic>
    </p:spTree>
    <p:extLst>
      <p:ext uri="{BB962C8B-B14F-4D97-AF65-F5344CB8AC3E}">
        <p14:creationId xmlns:p14="http://schemas.microsoft.com/office/powerpoint/2010/main" val="1728073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85609-6C2B-CA0F-D9A2-7B8DED9C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 &amp; 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7F0B99-EC4E-3558-0E3D-37C3985FE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Alternative </a:t>
            </a:r>
            <a:r>
              <a:rPr lang="de-DE" dirty="0" err="1"/>
              <a:t>canonical</a:t>
            </a:r>
            <a:r>
              <a:rPr lang="de-DE" dirty="0"/>
              <a:t> form</a:t>
            </a:r>
          </a:p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</a:t>
            </a:r>
          </a:p>
          <a:p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generalizable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lattices</a:t>
            </a:r>
            <a:endParaRPr lang="de-DE" dirty="0"/>
          </a:p>
          <a:p>
            <a:r>
              <a:rPr lang="de-DE" dirty="0"/>
              <a:t>TEBD </a:t>
            </a:r>
            <a:r>
              <a:rPr lang="de-DE" dirty="0" err="1"/>
              <a:t>algorithm</a:t>
            </a:r>
            <a:endParaRPr lang="de-DE" dirty="0"/>
          </a:p>
          <a:p>
            <a:r>
              <a:rPr lang="de-DE" dirty="0"/>
              <a:t>Outlook:</a:t>
            </a:r>
          </a:p>
          <a:p>
            <a:pPr lvl="1"/>
            <a:r>
              <a:rPr lang="de-DE" dirty="0"/>
              <a:t>DMRG?</a:t>
            </a:r>
          </a:p>
          <a:p>
            <a:pPr lvl="1"/>
            <a:r>
              <a:rPr lang="de-DE" dirty="0" err="1"/>
              <a:t>Thermodynamic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GPUs?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CB7D10-3074-EB9A-2B8C-90F1BB970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8172" y="728132"/>
            <a:ext cx="2209800" cy="2324100"/>
          </a:xfrm>
          <a:prstGeom prst="rect">
            <a:avLst/>
          </a:prstGeom>
        </p:spPr>
      </p:pic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8)&#10;\end{equation*}&#10;\end{document}" title="IguanaTex Bitmap Display">
            <a:extLst>
              <a:ext uri="{FF2B5EF4-FFF2-40B4-BE49-F238E27FC236}">
                <a16:creationId xmlns:a16="http://schemas.microsoft.com/office/drawing/2014/main" id="{E774C353-1654-C920-54CE-75C1253473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47" y="2369590"/>
            <a:ext cx="974933" cy="4010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4B5CB28-BB77-99D6-DFDE-C947175BEF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0097" y="3187171"/>
            <a:ext cx="18859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3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0C03F2-58C9-CE80-32DE-156DFF24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Index </a:t>
            </a:r>
            <a:r>
              <a:rPr lang="de-DE" dirty="0" err="1"/>
              <a:t>Contractions</a:t>
            </a:r>
            <a:endParaRPr lang="de-DE" dirty="0"/>
          </a:p>
        </p:txBody>
      </p:sp>
      <p:pic>
        <p:nvPicPr>
          <p:cNvPr id="9" name="Grafik 8" descr="\documentclass{article}&#10;\usepackage{amsmath}&#10;\usepackage{mathtools}&#10;\pagestyle{empty}&#10;\begin{document}&#10;\begin{equation*}&#10;c = \sum_{\alpha=1}^{\chi}A_\alpha B_\alpha&#10;\end{equation*}&#10;\end{document}" title="IguanaTex Bitmap Display">
            <a:extLst>
              <a:ext uri="{FF2B5EF4-FFF2-40B4-BE49-F238E27FC236}">
                <a16:creationId xmlns:a16="http://schemas.microsoft.com/office/drawing/2014/main" id="{DF243409-B78D-7BDF-36AD-AA782AD30C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72" y="2102397"/>
            <a:ext cx="2120533" cy="983467"/>
          </a:xfrm>
          <a:prstGeom prst="rect">
            <a:avLst/>
          </a:prstGeom>
        </p:spPr>
      </p:pic>
      <p:pic>
        <p:nvPicPr>
          <p:cNvPr id="11" name="Grafik 10" descr="\documentclass{article}&#10;\usepackage{amsmath}&#10;\usepackage{mathtools}&#10;\pagestyle{empty}&#10;\begin{document}&#10;\begin{equation*}&#10;C_{ij} = \sum_{\alpha=1}^{\chi_2} A_{i\alpha} B_{\alpha j}&#10;\end{equation*}&#10;\end{document}" title="IguanaTex Bitmap Display">
            <a:extLst>
              <a:ext uri="{FF2B5EF4-FFF2-40B4-BE49-F238E27FC236}">
                <a16:creationId xmlns:a16="http://schemas.microsoft.com/office/drawing/2014/main" id="{4CA634D1-E4BF-42B9-C7CD-5D38331C6A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72" y="4170962"/>
            <a:ext cx="2688000" cy="983467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5AB176-0604-B321-6EEA-824B6C414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Scalar </a:t>
            </a:r>
            <a:r>
              <a:rPr lang="de-DE" dirty="0" err="1"/>
              <a:t>product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: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81B88B0-0BFE-9DCA-0853-384F8C40F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2712" y="4269788"/>
            <a:ext cx="3762375" cy="78581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D243E39-765C-79B3-6188-7DD7BF420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9492" y="2195305"/>
            <a:ext cx="1928813" cy="78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1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0D2AB9-3D33-0236-E760-A47D1BEA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Index </a:t>
            </a:r>
            <a:r>
              <a:rPr lang="de-DE" dirty="0" err="1"/>
              <a:t>Contractions</a:t>
            </a:r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CD1EF67-321D-24DD-9875-AFF0C038E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6281" y="1797844"/>
            <a:ext cx="3119438" cy="3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6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D60FB-ECF1-FC43-9267-029A8729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 States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38ED7A3-1230-BA90-27A0-CA0894E9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8972"/>
            <a:ext cx="10515600" cy="4351336"/>
          </a:xfrm>
        </p:spPr>
        <p:txBody>
          <a:bodyPr>
            <a:normAutofit lnSpcReduction="1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:</a:t>
            </a:r>
          </a:p>
          <a:p>
            <a:r>
              <a:rPr lang="de-DE" dirty="0" err="1"/>
              <a:t>Represents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law</a:t>
            </a:r>
            <a:r>
              <a:rPr lang="de-DE" dirty="0"/>
              <a:t> </a:t>
            </a:r>
            <a:r>
              <a:rPr lang="de-DE" dirty="0" err="1"/>
              <a:t>states</a:t>
            </a:r>
            <a:endParaRPr lang="de-DE" dirty="0"/>
          </a:p>
        </p:txBody>
      </p:sp>
      <p:pic>
        <p:nvPicPr>
          <p:cNvPr id="11" name="Grafik 10" descr="\documentclass{article}&#10;\usepackage{amsmath}&#10;\usepackage{mathtools}&#10;\pagestyle{empty}&#10;\begin{document}&#10;\begin{equation*}&#10; d^N \rightarrow N\chi^2d&#10;\end{equation*}&#10;\end{document}" title="IguanaTex Bitmap Display">
            <a:extLst>
              <a:ext uri="{FF2B5EF4-FFF2-40B4-BE49-F238E27FC236}">
                <a16:creationId xmlns:a16="http://schemas.microsoft.com/office/drawing/2014/main" id="{88D40CEA-F67D-BBFC-BA43-761554EDDD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886" y="5080257"/>
            <a:ext cx="1879467" cy="388267"/>
          </a:xfrm>
          <a:prstGeom prst="rect">
            <a:avLst/>
          </a:prstGeom>
        </p:spPr>
      </p:pic>
      <p:pic>
        <p:nvPicPr>
          <p:cNvPr id="3" name="Grafik 2" descr="\documentclass{article}&#10;\usepackage{amsmath}&#10;\usepackage{mathtools}&#10;\usepackage{braket}&#10;\pagestyle{empty}&#10;\begin{document}&#10;\begin{equation*}&#10;\ket{\Psi} = \sum_{i_1,i_2,\dots,i_N=1}^{d}\Psi_{i_1,i_2,\dots,i_N} \ket{i_1} \otimes \ket{i_2} \otimes \cdots \otimes \ket{i_N} &#10;\end{equation*}&#10;\end{document}" title="IguanaTex Bitmap Display">
            <a:extLst>
              <a:ext uri="{FF2B5EF4-FFF2-40B4-BE49-F238E27FC236}">
                <a16:creationId xmlns:a16="http://schemas.microsoft.com/office/drawing/2014/main" id="{54EDC218-FE8A-8815-C3D6-E23E513C419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432" y="1644045"/>
            <a:ext cx="7666040" cy="10821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49C3D6B-FBF9-5859-6543-5CE0F60DA1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4703" y="2914418"/>
            <a:ext cx="9786938" cy="1905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B55960E-AAB4-A353-A228-338754A71C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4703" y="2916000"/>
            <a:ext cx="9786938" cy="1905000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16EC715-FB46-8E0F-4B5D-742A277FF1A4}"/>
              </a:ext>
            </a:extLst>
          </p:cNvPr>
          <p:cNvCxnSpPr/>
          <p:nvPr/>
        </p:nvCxnSpPr>
        <p:spPr>
          <a:xfrm flipH="1" flipV="1">
            <a:off x="9784080" y="3912669"/>
            <a:ext cx="312821" cy="1458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chi&#10;\end{equation*}&#10;\end{document}" title="IguanaTex Bitmap Display">
            <a:extLst>
              <a:ext uri="{FF2B5EF4-FFF2-40B4-BE49-F238E27FC236}">
                <a16:creationId xmlns:a16="http://schemas.microsoft.com/office/drawing/2014/main" id="{145CED8D-AEA6-2A6C-8FCD-73A70168DCC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634" y="5542335"/>
            <a:ext cx="200533" cy="2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99C1D-A954-053D-B79E-328D8ADE0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Isometries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393A70-380A-B126-BA31-365795615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Isometry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Isometry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: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 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 </a:t>
            </a:r>
          </a:p>
          <a:p>
            <a:pPr lvl="1"/>
            <a:endParaRPr lang="de-DE" dirty="0"/>
          </a:p>
        </p:txBody>
      </p:sp>
      <p:pic>
        <p:nvPicPr>
          <p:cNvPr id="4" name="Grafik 3" descr="\documentclass{article}&#10;\usepackage{amsmath}&#10;\usepackage{amssymb}&#10;\usepackage{mathtools}&#10;\pagestyle{empty}&#10;\begin{document}&#10;\begin{equation*}&#10;W \in \mathbb{C}^{n\times m}, \,\, n\ge m&#10;\end{equation*}&#10;\end{document}" title="IguanaTex Bitmap Display">
            <a:extLst>
              <a:ext uri="{FF2B5EF4-FFF2-40B4-BE49-F238E27FC236}">
                <a16:creationId xmlns:a16="http://schemas.microsoft.com/office/drawing/2014/main" id="{500410FE-9899-58FD-E562-DB84201202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33" y="1885857"/>
            <a:ext cx="2980267" cy="343467"/>
          </a:xfrm>
          <a:prstGeom prst="rect">
            <a:avLst/>
          </a:prstGeom>
        </p:spPr>
      </p:pic>
      <p:pic>
        <p:nvPicPr>
          <p:cNvPr id="5" name="Grafik 4" descr="\documentclass{article}&#10;\usepackage{amsmath}&#10;\usepackage{mathtools}&#10;\DeclareMathAlphabet{\mathbbb}{U}{bbold}{m}{n}&#10;\newcommand{\id}{\mathbbb{1}}&#10;\pagestyle{empty}&#10;\begin{document}&#10;\begin{equation*}&#10;W^\dagger W = \id&#10;\end{equation*}&#10;\end{document}" title="IguanaTex Bitmap Display">
            <a:extLst>
              <a:ext uri="{FF2B5EF4-FFF2-40B4-BE49-F238E27FC236}">
                <a16:creationId xmlns:a16="http://schemas.microsoft.com/office/drawing/2014/main" id="{449E5824-3DB0-7632-F617-31442C568EE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28" y="3670628"/>
            <a:ext cx="1546667" cy="330667"/>
          </a:xfrm>
          <a:prstGeom prst="rect">
            <a:avLst/>
          </a:prstGeom>
        </p:spPr>
      </p:pic>
      <p:pic>
        <p:nvPicPr>
          <p:cNvPr id="11" name="Grafik 10" descr="\documentclass{article}&#10;\usepackage{amsmath}&#10;\usepackage{amssymb}&#10;\usepackage{mathtools}&#10;\pagestyle{empty}&#10;\begin{document}&#10;\begin{equation*}&#10;WW^\dagger = \mathbb{P}, \quad \mathbb{P}^2 = \mathbb{P}&#10;\end{equation*}&#10;\end{document}" title="IguanaTex Bitmap Display">
            <a:extLst>
              <a:ext uri="{FF2B5EF4-FFF2-40B4-BE49-F238E27FC236}">
                <a16:creationId xmlns:a16="http://schemas.microsoft.com/office/drawing/2014/main" id="{FDACA034-CCB3-FE20-7612-72EAA29BE2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60" y="4840957"/>
            <a:ext cx="3159069" cy="39119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B6A77D2-113D-025C-F57D-AFF7DF2DE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2630" y="2823176"/>
            <a:ext cx="3293745" cy="146589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89A23AF-C057-42C3-95C0-0C26369105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32630" y="4801295"/>
            <a:ext cx="2388870" cy="146589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63ED5D6-BF7B-F221-B970-47DEA6DAA3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55139" y="1804225"/>
            <a:ext cx="1248728" cy="5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6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,2025"/>
  <p:tag name="ORIGINALWIDTH" val="2694,413"/>
  <p:tag name="LATEXADDIN" val="\documentclass{article}&#10;\usepackage{amsmath}&#10;\usepackage{mathtools}&#10;\usepackage{braket}&#10;\pagestyle{empty}&#10;\begin{document}&#10;\begin{equation*}&#10;\ket{\Psi} = \sum_{i_1,i_2,\dots,i_N=1}^{d}\Psi_{i_1,i_2,\dots,i_N} \ket{i_1} \otimes \ket{i_2} \otimes \cdots \otimes \ket{i_N} &#10;\end{equation*}&#10;\end{document}"/>
  <p:tag name="IGUANATEXSIZE" val="28"/>
  <p:tag name="IGUANATEXCURSOR" val="18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70,49118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chi&#10;\end{equation*}&#10;\end{document}"/>
  <p:tag name="IGUANATEXSIZE" val="28"/>
  <p:tag name="IGUANATEXCURSOR" val="63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047,619"/>
  <p:tag name="LATEXADDIN" val="\documentclass{article}&#10;\usepackage{amsmath}&#10;\usepackage{amssymb}&#10;\usepackage{mathtools}&#10;\pagestyle{empty}&#10;\begin{document}&#10;\begin{equation*}&#10;W \in \mathbb{C}^{n\times m}, \,\, n\ge m&#10;\end{equation*}&#10;\end{document}"/>
  <p:tag name="IGUANATEXSIZE" val="28"/>
  <p:tag name="IGUANATEXCURSOR" val="6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543,6821"/>
  <p:tag name="LATEXADDIN" val="\documentclass{article}&#10;\usepackage{amsmath}&#10;\usepackage{mathtools}&#10;\DeclareMathAlphabet{\mathbbb}{U}{bbold}{m}{n}&#10;\newcommand{\id}{\mathbbb{1}}&#10;\pagestyle{empty}&#10;\begin{document}&#10;\begin{equation*}&#10;W^\dagger W = \id&#10;\end{equation*}&#10;\end{document}"/>
  <p:tag name="IGUANATEXSIZE" val="28"/>
  <p:tag name="IGUANATEXCURSOR" val="21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09,111"/>
  <p:tag name="LATEXADDIN" val="\documentclass{article}&#10;\usepackage{amsmath}&#10;\usepackage{amssymb}&#10;\usepackage{mathtools}&#10;\pagestyle{empty}&#10;\begin{document}&#10;\begin{equation*}&#10;WW^\dagger = \mathbb{P}, \quad \mathbb{P}^2 = \mathbb{P}&#10;\end{equation*}&#10;\end{document}"/>
  <p:tag name="IGUANATEXSIZE" val="28"/>
  <p:tag name="IGUANATEXCURSOR" val="14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632,9208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braket{\Psi|\hat{O}_n|\Psi} =&#10;\end{equation*}&#10;\end{document}"/>
  <p:tag name="IGUANATEXSIZE" val="28"/>
  <p:tag name="IGUANATEXCURSOR" val="27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880,015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ket{\Psi(\Delta t)} = \hat{U}\left(\Delta t\right) \ket{\Psi} = e^{-i\Delta t\hat{H}} \ket{\Psi}&#10;\end{equation*}&#10;\end{document}"/>
  <p:tag name="IGUANATEXSIZE" val="28"/>
  <p:tag name="IGUANATEXCURSOR" val="37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646,419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H} = \sum_{j \text{ even}}\hat{h}^{[j, j+1]} + \sum_{j \text{ odd}}\hat{h}^{[j, j+1]} \eqqcolon \hat{H}_\text{even} + \hat{H}_\text{odd}&#10;\end{equation*}&#10;\end{document}"/>
  <p:tag name="IGUANATEXSIZE" val="28"/>
  <p:tag name="IGUANATEXCURSOR" val="41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,4773"/>
  <p:tag name="ORIGINALWIDTH" val="3262,842"/>
  <p:tag name="OUTPUTTYPE" val="PNG"/>
  <p:tag name="IGUANATEXVERSION" val="160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U}(\Delta t) = e^{-i\Delta t\left(\hat{H}_\text{even} + \hat{H}_\text{odd}\right)} = e^{-i\Delta t\hat{H}_\text{even}}e^{-i\Delta t\hat{H}_\text{odd}} + \mathcal{O}\left(\Delta t^2\right)&#10;\end{equation*}&#10;\end{document}"/>
  <p:tag name="IGUANATEXSIZE" val="28"/>
  <p:tag name="IGUANATEXCURSOR" val="43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0,7124"/>
  <p:tag name="ORIGINALWIDTH" val="2722,16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e^{-i\Delta t\hat{H}_\text{even}} = \prod_{j \text{ even}} e^{-i\Delta t \hat{h}^{[j, j+1]}} = \prod_{j \text{ even}} \hat{U}^{[j,j+1]}(\Delta t)&#10;\end{equation*}&#10;\end{document}"/>
  <p:tag name="IGUANATEXSIZE" val="28"/>
  <p:tag name="IGUANATEXCURSOR" val="42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,9572"/>
  <p:tag name="ORIGINALWIDTH" val="3259,843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U}(\Delta t) = e^{-i\Delta t\left(\hat{H}_\text{even} + \hat{H}_\text{odd}\right)} = \underbrace{e^{-i\Delta t\hat{H}_\text{even}}e^{-i\Delta t\hat{H}_\text{odd}}}_{\hat{U}^\text{TEBD1}(\Delta t)} \hspace{0.5pt} + \hspace{2pt}\mathcal{O}\left(\Delta t^2\right)&#10;\end{equation*}&#10;\end{document}"/>
  <p:tag name="IGUANATEXSIZE" val="28"/>
  <p:tag name="IGUANATEXCURSOR" val="50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43,982"/>
  <p:tag name="LATEXADDIN" val="\documentclass{article}&#10;\usepackage{amsmath}&#10;\usepackage{mathtools}&#10;\pagestyle{empty}&#10;\begin{document}&#10;\begin{equation*}&#10;d^N&#10;\end{equation*}&#10;\end{document}"/>
  <p:tag name="IGUANATEXSIZE" val="28"/>
  <p:tag name="IGUANATEXCURSOR" val="12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33,708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Psi_{i_1,i_2,\cdots,i_N} \coloneqq \mathcal{C}\left(T^{[1],i_1}, T^{[2],i_2}, \dots, T^{[N],i_N}\right)&#10;\end{equation*}&#10;\end{document}"/>
  <p:tag name="IGUANATEXSIZE" val="28"/>
  <p:tag name="IGUANATEXCURSOR" val="38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D&#10;\end{equation*}&#10;\end{document}"/>
  <p:tag name="IGUANATEXSIZE" val="28"/>
  <p:tag name="IGUANATEXCURSOR" val="63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D&#10;\end{equation*}&#10;\end{document}"/>
  <p:tag name="IGUANATEXSIZE" val="28"/>
  <p:tag name="IGUANATEXCURSOR" val="63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04,6869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chi = f\cdot D&#10;\end{equation*}&#10;\end{document}"/>
  <p:tag name="IGUANATEXSIZE" val="28"/>
  <p:tag name="IGUANATEXCURSOR" val="6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,4822"/>
  <p:tag name="ORIGINALWIDTH" val="342,707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7)&#10;\end{equation*}&#10;\end{document}"/>
  <p:tag name="IGUANATEXSIZE" val="28"/>
  <p:tag name="IGUANATEXCURSOR" val="6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392,201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{12})&#10;\end{equation*}&#10;\end{document}"/>
  <p:tag name="IGUANATEXSIZE" val="28"/>
  <p:tag name="IGUANATEXCURSOR" val="6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D&#10;\end{equation*}&#10;\end{document}"/>
  <p:tag name="IGUANATEXSIZE" val="28"/>
  <p:tag name="IGUANATEXCURSOR" val="63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04,6869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chi = f\cdot D&#10;\end{equation*}&#10;\end{document}"/>
  <p:tag name="IGUANATEXSIZE" val="28"/>
  <p:tag name="IGUANATEXCURSOR" val="6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,4807"/>
  <p:tag name="ORIGINALWIDTH" val="682,4147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braket{\Psi|\hat{O}_{i,j}|\Psi} =&#10;\end{equation*}&#10;\end{document}"/>
  <p:tag name="IGUANATEXSIZE" val="28"/>
  <p:tag name="IGUANATEXCURSOR" val="66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638,920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lVert\ket{\Psi}-\ket{\Psi^\prime}\rVert&#10;\end{equation*}&#10;\end{document}"/>
  <p:tag name="IGUANATEXSIZE" val="28"/>
  <p:tag name="IGUANATEXCURSOR" val="67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8,24149"/>
  <p:tag name="LATEXADDIN" val="\documentclass{article}&#10;\usepackage{amsmath}&#10;\usepackage{mathtools}&#10;\pagestyle{empty}&#10;\begin{document}&#10;\begin{equation*}&#10;n&#10;\end{equation*}&#10;\end{document}"/>
  <p:tag name="IGUANATEXSIZE" val="28"/>
  <p:tag name="IGUANATEXCURSOR" val="12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74,616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= \sqrt{2-2\Re\braket{\Psi^\prime|\Psi}}&#10;\end{equation*}&#10;\end{document}"/>
  <p:tag name="IGUANATEXSIZE" val="28"/>
  <p:tag name="IGUANATEXCURSOR" val="67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884,514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=\sqrt{\braket{\Psi|\Psi}+\braket{\Psi^\prime|\Psi^\prime}-2\Re\braket{\Psi^\prime|\Psi}}&#10;\end{equation*}&#10;\end{document}"/>
  <p:tag name="IGUANATEXSIZE" val="28"/>
  <p:tag name="IGUANATEXCURSOR" val="63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,9704"/>
  <p:tag name="ORIGINALWIDTH" val="2222,72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 (T_\text{opt}^\prime, W_{1,\text{opt}}^\prime, W_{2,\text{opt}}^\prime) = \underset{T,W_1^\prime,W_2^\prime}{\argmax}\Re\braket{\Psi^\prime|\Psi}&#10;\end{equation*}&#10;\end{document}"/>
  <p:tag name="IGUANATEXSIZE" val="28"/>
  <p:tag name="IGUANATEXCURSOR" val="78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,9802"/>
  <p:tag name="ORIGINALWIDTH" val="2098,988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T^{\prime\dagger}T^\prime = \id, \quad W_1^{\prime\dagger}W_1^\prime = \id, \quad \left\lVert W_2^\prime \right\rVert_\text{F} = 1&#10;\end{equation*}&#10;\end{document}"/>
  <p:tag name="IGUANATEXSIZE" val="28"/>
  <p:tag name="IGUANATEXCURSOR" val="76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833,1458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e\braket{\Psi^\prime|\Psi} = \Re&#10;\end{equation*}&#10;\end{document}"/>
  <p:tag name="IGUANATEXSIZE" val="28"/>
  <p:tag name="IGUANATEXCURSOR" val="66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,9704"/>
  <p:tag name="ORIGINALWIDTH" val="2222,72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 (T_\text{opt}^\prime, W_{1,\text{opt}}^\prime, W_{2,\text{opt}}^\prime) = \underset{T,W_1^\prime,W_2^\prime}{\argmax}\Re\braket{\Psi^\prime|\Psi}&#10;\end{equation*}&#10;\end{document}"/>
  <p:tag name="IGUANATEXSIZE" val="28"/>
  <p:tag name="IGUANATEXCURSOR" val="78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1399,325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 f_\text{trunc}\left(U,\theta\right) = \sqrt{\sum_{\mu = \chi+1}^{\chi D^2}S_\mu^2}&#10;\end{equation*}&#10;\end{document}"/>
  <p:tag name="IGUANATEXSIZE" val="28"/>
  <p:tag name="IGUANATEXCURSOR" val="71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3133,108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f_\text{Rényi}\left(U,\theta,\alpha\right) = \frac{1}{1-\alpha}\log\Tr\left(\rho^\alpha\right) = \frac{1}{1-\alpha}\log\left(\sum_{\mu=1}^{\chi D^2}S_\mu^{2\alpha}\right)&#10;\end{equation*}&#10;\end{document}"/>
  <p:tag name="IGUANATEXSIZE" val="28"/>
  <p:tag name="IGUANATEXCURSOR" val="80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,4799"/>
  <p:tag name="ORIGINALWIDTH" val="953,8808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ho = \Tr_{(j, r)}(\ket{\tilde{\theta}}\bra{\tilde{\theta}})&#10;\end{equation*}&#10;\end{document}"/>
  <p:tag name="IGUANATEXSIZE" val="28"/>
  <p:tag name="IGUANATEXCURSOR" val="6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2317"/>
  <p:tag name="ORIGINALWIDTH" val="1715,786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f_\text{Rényi}\left(U,\theta,\alpha=2\right) = -\log\Tr\rho^2&#10;\end{equation*}&#10;\end{document}"/>
  <p:tag name="IGUANATEXSIZE" val="28"/>
  <p:tag name="IGUANATEXCURSOR" val="6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85,3768"/>
  <p:tag name="LATEXADDIN" val="\documentclass{article}&#10;\usepackage{amsmath}&#10;\usepackage{amssymb}&#10;\usepackage{mathtools}&#10;\pagestyle{empty}&#10;\begin{document}&#10;\begin{equation*}&#10;T \in \mathbb{C}^{\chi_1\times\chi_2\times\dots\times\chi_n}&#10;\end{equation*}&#10;\end{document}"/>
  <p:tag name="IGUANATEXSIZE" val="28"/>
  <p:tag name="IGUANATEXCURSOR" val="6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54,218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Tr\rho^2&#10;\end{equation*}&#10;\end{document}"/>
  <p:tag name="IGUANATEXSIZE" val="28"/>
  <p:tag name="IGUANATEXCURSOR" val="6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,74126"/>
  <p:tag name="ORIGINALWIDTH" val="110,9861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ightarrow&#10;\end{equation*}&#10;\end{document}"/>
  <p:tag name="IGUANATEXSIZE" val="28"/>
  <p:tag name="IGUANATEXCURSOR" val="6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342,707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&#10;\end{equation*}&#10;\end{document}"/>
  <p:tag name="IGUANATEXSIZE" val="28"/>
  <p:tag name="IGUANATEXCURSOR" val="6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342,707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&#10;\end{equation*}&#10;\end{document}"/>
  <p:tag name="IGUANATEXSIZE" val="28"/>
  <p:tag name="IGUANATEXCURSOR" val="6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,219"/>
  <p:tag name="ORIGINALWIDTH" val="1211,099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Big(\nabla f_\text{trunc}(U,\theta)\Big)_{i,j,k,l}\propto&#10;\end{equation*}&#10;\end{document}"/>
  <p:tag name="IGUANATEXSIZE" val="28"/>
  <p:tag name="IGUANATEXCURSOR" val="69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,4822"/>
  <p:tag name="ORIGINALWIDTH" val="1465,317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 \rightarrow \mathcal{O}(D^8+N_\text{svd}D^7)&#10;\end{equation*}&#10;\end{document}"/>
  <p:tag name="IGUANATEXSIZE" val="28"/>
  <p:tag name="IGUANATEXCURSOR" val="69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6,37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ket{\Psi} = \hat{U}^{[i,j]}(\Delta t) \ket{\Psi}&#10;\end{equation*}&#10;\end{document}"/>
  <p:tag name="IGUANATEXSIZE" val="28"/>
  <p:tag name="IGUANATEXCURSOR" val="68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2050,244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(T_{i,\text{opt}}^\prime, T_{j,\text{opt}}^\prime, W_{1,\text{opt}}^\prime, W_{2,\text{opt}}^\prime, W_{3,\text{opt}}^\prime)= &#10;\end{equation*}&#10;\end{document}"/>
  <p:tag name="IGUANATEXSIZE" val="28"/>
  <p:tag name="IGUANATEXCURSOR" val="7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,4665"/>
  <p:tag name="ORIGINALWIDTH" val="1882,265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underset{T_i^\prime, T_j^\prime, W_1^\prime, W_2^\prime, W_3^\prime}{\argmax}\Re\bra{\Psi^\prime}\hat{U}^{[i,j]}(\Delta t)\ket{\Psi}&#10;\end{equation*}&#10;\end{document}"/>
  <p:tag name="IGUANATEXSIZE" val="28"/>
  <p:tag name="IGUANATEXCURSOR" val="76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385,077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e\braket{\Psi^\prime|\hat{U}^{[i,j]}(\Delta t)|\Psi} = \Re&#10;\end{equation*}&#10;\end{document}"/>
  <p:tag name="IGUANATEXSIZE" val="28"/>
  <p:tag name="IGUANATEXCURSOR" val="69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55,9055"/>
  <p:tag name="LATEXADDIN" val="\documentclass{article}&#10;\usepackage{amsmath}&#10;\usepackage{amssymb}&#10;\usepackage{mathtools}&#10;\pagestyle{empty}&#10;\begin{document}&#10;\begin{equation*}&#10;T_{i_1,i_2,\dots,i_n} \in \mathbb{C}&#10;\end{equation*}&#10;\end{document}"/>
  <p:tag name="IGUANATEXSIZE" val="28"/>
  <p:tag name="IGUANATEXCURSOR" val="6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727,784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1}(\Delta t) + \mathcal{O}(\Delta t^2)&#10;\end{equation*}&#10;\end{document}"/>
  <p:tag name="IGUANATEXSIZE" val="28"/>
  <p:tag name="IGUANATEXCURSOR" val="71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727,784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2}(\Delta t) + \mathcal{O}(\Delta t^3)&#10;\end{equation*}&#10;\end{document}"/>
  <p:tag name="IGUANATEXSIZE" val="28"/>
  <p:tag name="IGUANATEXCURSOR" val="71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,7131"/>
  <p:tag name="ORIGINALWIDTH" val="1688,789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H}_\text{TFI} = -J\sum_{\langle i,j\rangle} \hat{\sigma}^x_i \hat{\sigma}^x_j - g\sum_{i} \hat{\sigma}^z_i&#10;\end{equation*}&#10;\end{document}"/>
  <p:tag name="IGUANATEXSIZE" val="28"/>
  <p:tag name="IGUANATEXCURSOR" val="7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4863"/>
  <p:tag name="ORIGINALWIDTH" val="631,4211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g \approx 3.04438&#10;\end{equation*}&#10;\end{document}"/>
  <p:tag name="IGUANATEXSIZE" val="28"/>
  <p:tag name="IGUANATEXCURSOR" val="6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,2385"/>
  <p:tag name="ORIGINALWIDTH" val="1652,043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varepsilon_\text{TEBD} = \varepsilon_\text{Trotter} + \varepsilon_\text{local} + \varepsilon_\text{YB}&#10;\end{equation*}&#10;\end{document}"/>
  <p:tag name="IGUANATEXSIZE" val="28"/>
  <p:tag name="IGUANATEXCURSOR" val="73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,2385"/>
  <p:tag name="ORIGINALWIDTH" val="1154,106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varepsilon_\text{Trotter} + \varepsilon_\text{local} \approx \varepsilon_\text{YB}&#10;\end{equation*}&#10;\end{document}"/>
  <p:tag name="IGUANATEXSIZE" val="28"/>
  <p:tag name="IGUANATEXCURSOR" val="71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342,707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8)&#10;\end{equation*}&#10;\end{document}"/>
  <p:tag name="IGUANATEXSIZE" val="28"/>
  <p:tag name="IGUANATEXCURSOR" val="6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,7068"/>
  <p:tag name="ORIGINALWIDTH" val="745,4069"/>
  <p:tag name="LATEXADDIN" val="\documentclass{article}&#10;\usepackage{amsmath}&#10;\usepackage{mathtools}&#10;\pagestyle{empty}&#10;\begin{document}&#10;\begin{equation*}&#10;c = \sum_{\alpha=1}^{\chi}A_\alpha B_\alpha&#10;\end{equation*}&#10;\end{document}"/>
  <p:tag name="IGUANATEXSIZE" val="28"/>
  <p:tag name="IGUANATEXCURSOR" val="16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,7068"/>
  <p:tag name="ORIGINALWIDTH" val="944,8819"/>
  <p:tag name="LATEXADDIN" val="\documentclass{article}&#10;\usepackage{amsmath}&#10;\usepackage{mathtools}&#10;\pagestyle{empty}&#10;\begin{document}&#10;\begin{equation*}&#10;C_{ij} = \sum_{\alpha=1}^{\chi_2} A_{i\alpha} B_{\alpha j}&#10;\end{equation*}&#10;\end{document}"/>
  <p:tag name="IGUANATEXSIZE" val="28"/>
  <p:tag name="IGUANATEXCURSOR" val="17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660,6674"/>
  <p:tag name="LATEXADDIN" val="\documentclass{article}&#10;\usepackage{amsmath}&#10;\usepackage{mathtools}&#10;\pagestyle{empty}&#10;\begin{document}&#10;\begin{equation*}&#10; d^N \rightarrow N\chi^2d&#10;\end{equation*}&#10;\end{document}"/>
  <p:tag name="IGUANATEXSIZE" val="28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,2025"/>
  <p:tag name="ORIGINALWIDTH" val="2694,413"/>
  <p:tag name="LATEXADDIN" val="\documentclass{article}&#10;\usepackage{amsmath}&#10;\usepackage{mathtools}&#10;\usepackage{braket}&#10;\pagestyle{empty}&#10;\begin{document}&#10;\begin{equation*}&#10;\ket{\Psi} = \sum_{i_1,i_2,\dots,i_N=1}^{d}\Psi_{i_1,i_2,\dots,i_N} \ket{i_1} \otimes \ket{i_2} \otimes \cdots \otimes \ket{i_N} &#10;\end{equation*}&#10;\end{document}"/>
  <p:tag name="IGUANATEXSIZE" val="28"/>
  <p:tag name="IGUANATEXCURSOR" val="18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393</Words>
  <Application>Microsoft Office PowerPoint</Application>
  <PresentationFormat>Breitbild</PresentationFormat>
  <Paragraphs>185</Paragraphs>
  <Slides>53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57" baseType="lpstr">
      <vt:lpstr>Aptos</vt:lpstr>
      <vt:lpstr>Aptos Display</vt:lpstr>
      <vt:lpstr>Arial</vt:lpstr>
      <vt:lpstr>Office</vt:lpstr>
      <vt:lpstr>Development of a Diagonal Isometric Tensor Network Algorithm</vt:lpstr>
      <vt:lpstr>Simulation of QMB systems</vt:lpstr>
      <vt:lpstr>Contents</vt:lpstr>
      <vt:lpstr>Contents</vt:lpstr>
      <vt:lpstr>Tensor Networks</vt:lpstr>
      <vt:lpstr>Index Contractions</vt:lpstr>
      <vt:lpstr>Index Contractions</vt:lpstr>
      <vt:lpstr>Matrix Product States</vt:lpstr>
      <vt:lpstr>Isometries</vt:lpstr>
      <vt:lpstr>Isometric Tensors</vt:lpstr>
      <vt:lpstr>Canonical Form</vt:lpstr>
      <vt:lpstr>Local Expectation Values</vt:lpstr>
      <vt:lpstr>Time Evolving Block Decimation (TEBD)</vt:lpstr>
      <vt:lpstr>Time Evolving Block Decimation (TEBD)</vt:lpstr>
      <vt:lpstr>Time Evolving Block Decimation (TEBD)</vt:lpstr>
      <vt:lpstr>Contents</vt:lpstr>
      <vt:lpstr>Projected Entangled Pair States (PEPS)</vt:lpstr>
      <vt:lpstr>Isometric Tensor Product State</vt:lpstr>
      <vt:lpstr>Moving the Orthogonality Center</vt:lpstr>
      <vt:lpstr>Moving the Orthogonality Hypersurface</vt:lpstr>
      <vt:lpstr>Moses-Move (MM)</vt:lpstr>
      <vt:lpstr>Moses-Move (MM) – Tripartite Decomposition</vt:lpstr>
      <vt:lpstr>Algorithms on isoTPS</vt:lpstr>
      <vt:lpstr>Contents</vt:lpstr>
      <vt:lpstr>Alternative canonical form</vt:lpstr>
      <vt:lpstr>Local Expectation Values</vt:lpstr>
      <vt:lpstr>Moving the orthogonality hypersurface</vt:lpstr>
      <vt:lpstr>Yang-Baxter (YB) Move</vt:lpstr>
      <vt:lpstr>Yang-Baxter (YB) Move</vt:lpstr>
      <vt:lpstr>YB-move: Variational optimization</vt:lpstr>
      <vt:lpstr>YB-move: Variational optimization</vt:lpstr>
      <vt:lpstr>YB-move: Tripartite decomposition</vt:lpstr>
      <vt:lpstr>Disentangling procedure</vt:lpstr>
      <vt:lpstr>Disentangling procedure</vt:lpstr>
      <vt:lpstr>Renyi-2 disentangling</vt:lpstr>
      <vt:lpstr>Renyi-2 disentangling</vt:lpstr>
      <vt:lpstr>Riemannian optimization</vt:lpstr>
      <vt:lpstr>Riemannian optimization</vt:lpstr>
      <vt:lpstr>Approximate Gradients</vt:lpstr>
      <vt:lpstr>Approximate Gradients</vt:lpstr>
      <vt:lpstr>TEBD: Local updates</vt:lpstr>
      <vt:lpstr>TEBD: Local updates</vt:lpstr>
      <vt:lpstr>TEBD1</vt:lpstr>
      <vt:lpstr>TEBD2</vt:lpstr>
      <vt:lpstr>Transverse Field Ising (TFI) model</vt:lpstr>
      <vt:lpstr>Comparing YB-move algorithms</vt:lpstr>
      <vt:lpstr>Comparing YB-move algorithms</vt:lpstr>
      <vt:lpstr>Comparing YB-move algorithms</vt:lpstr>
      <vt:lpstr>TEBD1 vs TEBD2</vt:lpstr>
      <vt:lpstr>Larger lattices</vt:lpstr>
      <vt:lpstr>Larger lattices</vt:lpstr>
      <vt:lpstr>Real-time evolution: Global quench</vt:lpstr>
      <vt:lpstr>Summary &amp;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Sappler, Benjamin</dc:creator>
  <cp:lastModifiedBy>Sappler, Benjamin</cp:lastModifiedBy>
  <cp:revision>243</cp:revision>
  <dcterms:created xsi:type="dcterms:W3CDTF">2024-07-28T14:04:28Z</dcterms:created>
  <dcterms:modified xsi:type="dcterms:W3CDTF">2024-07-31T19:45:33Z</dcterms:modified>
</cp:coreProperties>
</file>